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5" r:id="rId1"/>
    <p:sldMasterId id="2147484329" r:id="rId2"/>
    <p:sldMasterId id="2147484493" r:id="rId3"/>
    <p:sldMasterId id="2147484505" r:id="rId4"/>
  </p:sldMasterIdLst>
  <p:notesMasterIdLst>
    <p:notesMasterId r:id="rId25"/>
  </p:notesMasterIdLst>
  <p:handoutMasterIdLst>
    <p:handoutMasterId r:id="rId26"/>
  </p:handoutMasterIdLst>
  <p:sldIdLst>
    <p:sldId id="315" r:id="rId5"/>
    <p:sldId id="278" r:id="rId6"/>
    <p:sldId id="308" r:id="rId7"/>
    <p:sldId id="335" r:id="rId8"/>
    <p:sldId id="336" r:id="rId9"/>
    <p:sldId id="328" r:id="rId10"/>
    <p:sldId id="277" r:id="rId11"/>
    <p:sldId id="337" r:id="rId12"/>
    <p:sldId id="330" r:id="rId13"/>
    <p:sldId id="327" r:id="rId14"/>
    <p:sldId id="331" r:id="rId15"/>
    <p:sldId id="332" r:id="rId16"/>
    <p:sldId id="302" r:id="rId17"/>
    <p:sldId id="288" r:id="rId18"/>
    <p:sldId id="333" r:id="rId19"/>
    <p:sldId id="300" r:id="rId20"/>
    <p:sldId id="297" r:id="rId21"/>
    <p:sldId id="309" r:id="rId22"/>
    <p:sldId id="298" r:id="rId23"/>
    <p:sldId id="272" r:id="rId2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B5B7D8E-59C1-4E0D-8B37-570CD4C4CB77}" type="datetimeFigureOut">
              <a:rPr kumimoji="1" lang="ja-JP" altLang="en-US" smtClean="0"/>
              <a:t>2023/2/15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81156F0-C11C-46BB-B404-1D63D0C9E570}" type="slidenum">
              <a:rPr kumimoji="1" lang="ja-JP" altLang="en-US" smtClean="0"/>
              <a:t>‹#›</a:t>
            </a:fld>
            <a:endParaRPr kumimoji="1" lang="ja-JP" altLang="en-US"/>
          </a:p>
        </p:txBody>
      </p:sp>
    </p:spTree>
    <p:extLst>
      <p:ext uri="{BB962C8B-B14F-4D97-AF65-F5344CB8AC3E}">
        <p14:creationId xmlns:p14="http://schemas.microsoft.com/office/powerpoint/2010/main" val="313647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9F90087-4A62-42EF-A259-96EC72791E0E}" type="datetimeFigureOut">
              <a:rPr kumimoji="1" lang="ja-JP" altLang="en-US" smtClean="0"/>
              <a:t>2023/2/15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0A92648-EF2F-4ACC-A594-4644230AEF9D}" type="slidenum">
              <a:rPr kumimoji="1" lang="ja-JP" altLang="en-US" smtClean="0"/>
              <a:t>‹#›</a:t>
            </a:fld>
            <a:endParaRPr kumimoji="1" lang="ja-JP" altLang="en-US"/>
          </a:p>
        </p:txBody>
      </p:sp>
    </p:spTree>
    <p:extLst>
      <p:ext uri="{BB962C8B-B14F-4D97-AF65-F5344CB8AC3E}">
        <p14:creationId xmlns:p14="http://schemas.microsoft.com/office/powerpoint/2010/main" val="9823543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a:t>
            </a:fld>
            <a:endParaRPr kumimoji="1" lang="ja-JP" altLang="en-US"/>
          </a:p>
        </p:txBody>
      </p:sp>
    </p:spTree>
    <p:extLst>
      <p:ext uri="{BB962C8B-B14F-4D97-AF65-F5344CB8AC3E}">
        <p14:creationId xmlns:p14="http://schemas.microsoft.com/office/powerpoint/2010/main" val="245560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10</a:t>
            </a:fld>
            <a:endParaRPr kumimoji="1" lang="ja-JP" altLang="en-US"/>
          </a:p>
        </p:txBody>
      </p:sp>
    </p:spTree>
    <p:extLst>
      <p:ext uri="{BB962C8B-B14F-4D97-AF65-F5344CB8AC3E}">
        <p14:creationId xmlns:p14="http://schemas.microsoft.com/office/powerpoint/2010/main" val="21385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11</a:t>
            </a:fld>
            <a:endParaRPr kumimoji="1" lang="ja-JP" altLang="en-US"/>
          </a:p>
        </p:txBody>
      </p:sp>
    </p:spTree>
    <p:extLst>
      <p:ext uri="{BB962C8B-B14F-4D97-AF65-F5344CB8AC3E}">
        <p14:creationId xmlns:p14="http://schemas.microsoft.com/office/powerpoint/2010/main" val="21385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12</a:t>
            </a:fld>
            <a:endParaRPr kumimoji="1" lang="ja-JP" altLang="en-US"/>
          </a:p>
        </p:txBody>
      </p:sp>
    </p:spTree>
    <p:extLst>
      <p:ext uri="{BB962C8B-B14F-4D97-AF65-F5344CB8AC3E}">
        <p14:creationId xmlns:p14="http://schemas.microsoft.com/office/powerpoint/2010/main" val="21385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13</a:t>
            </a:fld>
            <a:endParaRPr kumimoji="1" lang="ja-JP" altLang="en-US"/>
          </a:p>
        </p:txBody>
      </p:sp>
    </p:spTree>
    <p:extLst>
      <p:ext uri="{BB962C8B-B14F-4D97-AF65-F5344CB8AC3E}">
        <p14:creationId xmlns:p14="http://schemas.microsoft.com/office/powerpoint/2010/main" val="140043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14</a:t>
            </a:fld>
            <a:endParaRPr kumimoji="1" lang="ja-JP" altLang="en-US"/>
          </a:p>
        </p:txBody>
      </p:sp>
    </p:spTree>
    <p:extLst>
      <p:ext uri="{BB962C8B-B14F-4D97-AF65-F5344CB8AC3E}">
        <p14:creationId xmlns:p14="http://schemas.microsoft.com/office/powerpoint/2010/main" val="349071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15</a:t>
            </a:fld>
            <a:endParaRPr kumimoji="1" lang="ja-JP" altLang="en-US"/>
          </a:p>
        </p:txBody>
      </p:sp>
    </p:spTree>
    <p:extLst>
      <p:ext uri="{BB962C8B-B14F-4D97-AF65-F5344CB8AC3E}">
        <p14:creationId xmlns:p14="http://schemas.microsoft.com/office/powerpoint/2010/main" val="349071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16</a:t>
            </a:fld>
            <a:endParaRPr kumimoji="1" lang="ja-JP" altLang="en-US"/>
          </a:p>
        </p:txBody>
      </p:sp>
    </p:spTree>
    <p:extLst>
      <p:ext uri="{BB962C8B-B14F-4D97-AF65-F5344CB8AC3E}">
        <p14:creationId xmlns:p14="http://schemas.microsoft.com/office/powerpoint/2010/main" val="360136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続いて、（１２）「企業等立地奨励制度」です。</a:t>
            </a:r>
          </a:p>
          <a:p>
            <a:r>
              <a:rPr kumimoji="1" lang="ja-JP" altLang="ja-JP" sz="1200" kern="1200" dirty="0">
                <a:solidFill>
                  <a:schemeClr val="tx1"/>
                </a:solidFill>
                <a:effectLst/>
                <a:latin typeface="+mn-lt"/>
                <a:ea typeface="+mn-ea"/>
                <a:cs typeface="+mn-cs"/>
              </a:rPr>
              <a:t>この事業は、町田市内に事業所を新しく設ける、または既に事業所を所有しており増設を行う、そのような事業者に対して、規模要件を満たした際に奨励金を交付する制度となります。</a:t>
            </a:r>
          </a:p>
          <a:p>
            <a:r>
              <a:rPr kumimoji="1" lang="ja-JP" altLang="ja-JP" sz="1200" kern="1200" dirty="0">
                <a:solidFill>
                  <a:schemeClr val="tx1"/>
                </a:solidFill>
                <a:effectLst/>
                <a:latin typeface="+mn-lt"/>
                <a:ea typeface="+mn-ea"/>
                <a:cs typeface="+mn-cs"/>
              </a:rPr>
              <a:t>まず、奨励金のポイントとして、３点ご案内いたします。</a:t>
            </a:r>
          </a:p>
          <a:p>
            <a:r>
              <a:rPr kumimoji="1" lang="ja-JP" altLang="ja-JP" sz="1200" kern="1200" dirty="0">
                <a:solidFill>
                  <a:schemeClr val="tx1"/>
                </a:solidFill>
                <a:effectLst/>
                <a:latin typeface="+mn-lt"/>
                <a:ea typeface="+mn-ea"/>
                <a:cs typeface="+mn-cs"/>
              </a:rPr>
              <a:t>１つ目ですが、奨励金は原則として前払いでお支払いするため、これから土地を買おう、建物を建てようという際に、投資の初期費用にも充てられるという点です。</a:t>
            </a:r>
          </a:p>
          <a:p>
            <a:r>
              <a:rPr kumimoji="1" lang="ja-JP" altLang="ja-JP" sz="1200" kern="1200" dirty="0">
                <a:solidFill>
                  <a:schemeClr val="tx1"/>
                </a:solidFill>
                <a:effectLst/>
                <a:latin typeface="+mn-lt"/>
                <a:ea typeface="+mn-ea"/>
                <a:cs typeface="+mn-cs"/>
              </a:rPr>
              <a:t>次に、工場機能については敷地面積１，０００㎡以上、事務所機能については延床面積５００㎡以上から対象になるという、この種の奨励金では比較的小規模の事業所から対象となる点です。</a:t>
            </a:r>
          </a:p>
          <a:p>
            <a:r>
              <a:rPr kumimoji="1" lang="ja-JP" altLang="ja-JP" sz="1200" kern="1200" dirty="0">
                <a:solidFill>
                  <a:schemeClr val="tx1"/>
                </a:solidFill>
                <a:effectLst/>
                <a:latin typeface="+mn-lt"/>
                <a:ea typeface="+mn-ea"/>
                <a:cs typeface="+mn-cs"/>
              </a:rPr>
              <a:t>続いて、立地のエリアや業種を特定していないため、幅広く事業者の皆さまにご利用いただけるという点です。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17</a:t>
            </a:fld>
            <a:endParaRPr kumimoji="1" lang="ja-JP" altLang="en-US"/>
          </a:p>
        </p:txBody>
      </p:sp>
    </p:spTree>
    <p:extLst>
      <p:ext uri="{BB962C8B-B14F-4D97-AF65-F5344CB8AC3E}">
        <p14:creationId xmlns:p14="http://schemas.microsoft.com/office/powerpoint/2010/main" val="3517298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18</a:t>
            </a:fld>
            <a:endParaRPr kumimoji="1" lang="ja-JP" altLang="en-US"/>
          </a:p>
        </p:txBody>
      </p:sp>
    </p:spTree>
    <p:extLst>
      <p:ext uri="{BB962C8B-B14F-4D97-AF65-F5344CB8AC3E}">
        <p14:creationId xmlns:p14="http://schemas.microsoft.com/office/powerpoint/2010/main" val="87541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19</a:t>
            </a:fld>
            <a:endParaRPr kumimoji="1" lang="ja-JP" altLang="en-US"/>
          </a:p>
        </p:txBody>
      </p:sp>
    </p:spTree>
    <p:extLst>
      <p:ext uri="{BB962C8B-B14F-4D97-AF65-F5344CB8AC3E}">
        <p14:creationId xmlns:p14="http://schemas.microsoft.com/office/powerpoint/2010/main" val="420104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2</a:t>
            </a:fld>
            <a:endParaRPr kumimoji="1" lang="ja-JP" altLang="en-US"/>
          </a:p>
        </p:txBody>
      </p:sp>
    </p:spTree>
    <p:extLst>
      <p:ext uri="{BB962C8B-B14F-4D97-AF65-F5344CB8AC3E}">
        <p14:creationId xmlns:p14="http://schemas.microsoft.com/office/powerpoint/2010/main" val="2121800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20</a:t>
            </a:fld>
            <a:endParaRPr kumimoji="1" lang="ja-JP" altLang="en-US"/>
          </a:p>
        </p:txBody>
      </p:sp>
    </p:spTree>
    <p:extLst>
      <p:ext uri="{BB962C8B-B14F-4D97-AF65-F5344CB8AC3E}">
        <p14:creationId xmlns:p14="http://schemas.microsoft.com/office/powerpoint/2010/main" val="91568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【スライド５】</a:t>
            </a:r>
          </a:p>
          <a:p>
            <a:r>
              <a:rPr kumimoji="1" lang="ja-JP" altLang="ja-JP" sz="1200" kern="1200" dirty="0">
                <a:solidFill>
                  <a:schemeClr val="tx1"/>
                </a:solidFill>
                <a:effectLst/>
                <a:latin typeface="+mn-lt"/>
                <a:ea typeface="+mn-ea"/>
                <a:cs typeface="+mn-cs"/>
              </a:rPr>
              <a:t>（１）「町田創業プロジェクト」です。</a:t>
            </a:r>
          </a:p>
          <a:p>
            <a:r>
              <a:rPr kumimoji="1" lang="ja-JP" altLang="ja-JP" sz="1200" kern="1200" dirty="0">
                <a:solidFill>
                  <a:schemeClr val="tx1"/>
                </a:solidFill>
                <a:effectLst/>
                <a:latin typeface="+mn-lt"/>
                <a:ea typeface="+mn-ea"/>
                <a:cs typeface="+mn-cs"/>
              </a:rPr>
              <a:t>起業・創業の支援については、町田市と、町田商工会議所、町田新産業創造センター、民間創業支援施設、金融機関が連携し、創業者を全面的にバックアップする「町田創業プロジェクト」という事業を展開しております。</a:t>
            </a:r>
          </a:p>
          <a:p>
            <a:r>
              <a:rPr kumimoji="1" lang="ja-JP" altLang="ja-JP" sz="1200" kern="1200" dirty="0">
                <a:solidFill>
                  <a:schemeClr val="tx1"/>
                </a:solidFill>
                <a:effectLst/>
                <a:latin typeface="+mn-lt"/>
                <a:ea typeface="+mn-ea"/>
                <a:cs typeface="+mn-cs"/>
              </a:rPr>
              <a:t>こちらは、新たに起業・創業をされる方や、既に事業をされている方が新たな事業で別会社を立ち上げる、いわゆる「第２創業」をする際にもご活用いただけるメニューです。</a:t>
            </a:r>
          </a:p>
          <a:p>
            <a:r>
              <a:rPr kumimoji="1" lang="ja-JP" altLang="ja-JP" sz="1200" kern="1200" dirty="0">
                <a:solidFill>
                  <a:schemeClr val="tx1"/>
                </a:solidFill>
                <a:effectLst/>
                <a:latin typeface="+mn-lt"/>
                <a:ea typeface="+mn-ea"/>
                <a:cs typeface="+mn-cs"/>
              </a:rPr>
              <a:t>町田商工会議所、町田新産業創造センター、ＢＵＳＯ　ＡＧＯＲＡにて、１か月以上にわたり４回以上の相談もしくはセミナーを受講いただくと、市がその受講内容に関する証明書を発行します。</a:t>
            </a:r>
          </a:p>
          <a:p>
            <a:r>
              <a:rPr kumimoji="1" lang="ja-JP" altLang="ja-JP" sz="1200" kern="1200" dirty="0">
                <a:solidFill>
                  <a:schemeClr val="tx1"/>
                </a:solidFill>
                <a:effectLst/>
                <a:latin typeface="+mn-lt"/>
                <a:ea typeface="+mn-ea"/>
                <a:cs typeface="+mn-cs"/>
              </a:rPr>
              <a:t>こちらを入手いただくと、法人設立時の登録免許税が半額になったり、後ほどご説明する市の融資制度において「創業資金」メニューを活用される際に、利息ゼロにてご利用いただけたりと、お得な特典が多くございます。</a:t>
            </a:r>
          </a:p>
          <a:p>
            <a:r>
              <a:rPr kumimoji="1" lang="ja-JP" altLang="ja-JP" sz="1200" kern="1200" dirty="0">
                <a:solidFill>
                  <a:schemeClr val="tx1"/>
                </a:solidFill>
                <a:effectLst/>
                <a:latin typeface="+mn-lt"/>
                <a:ea typeface="+mn-ea"/>
                <a:cs typeface="+mn-cs"/>
              </a:rPr>
              <a:t>２０２２年度はこれまでに約３００名の証明書を発行しており、またセミナー等受講者同士の交流会なども開催してネットワークを拡げていただいております。</a:t>
            </a:r>
          </a:p>
          <a:p>
            <a:r>
              <a:rPr kumimoji="1" lang="ja-JP" altLang="ja-JP" sz="1200" kern="1200" dirty="0">
                <a:solidFill>
                  <a:schemeClr val="tx1"/>
                </a:solidFill>
                <a:effectLst/>
                <a:latin typeface="+mn-lt"/>
                <a:ea typeface="+mn-ea"/>
                <a:cs typeface="+mn-cs"/>
              </a:rPr>
              <a:t>個別相談やセミナーは原則として無料ですので、少しでもご関心のある方はぜひご参加ください。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3</a:t>
            </a:fld>
            <a:endParaRPr kumimoji="1" lang="ja-JP" altLang="en-US"/>
          </a:p>
        </p:txBody>
      </p:sp>
    </p:spTree>
    <p:extLst>
      <p:ext uri="{BB962C8B-B14F-4D97-AF65-F5344CB8AC3E}">
        <p14:creationId xmlns:p14="http://schemas.microsoft.com/office/powerpoint/2010/main" val="321656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【スライド５】</a:t>
            </a:r>
          </a:p>
          <a:p>
            <a:r>
              <a:rPr kumimoji="1" lang="ja-JP" altLang="ja-JP" sz="1200" kern="1200" dirty="0">
                <a:solidFill>
                  <a:schemeClr val="tx1"/>
                </a:solidFill>
                <a:effectLst/>
                <a:latin typeface="+mn-lt"/>
                <a:ea typeface="+mn-ea"/>
                <a:cs typeface="+mn-cs"/>
              </a:rPr>
              <a:t>（１）「町田創業プロジェクト」です。</a:t>
            </a:r>
          </a:p>
          <a:p>
            <a:r>
              <a:rPr kumimoji="1" lang="ja-JP" altLang="ja-JP" sz="1200" kern="1200" dirty="0">
                <a:solidFill>
                  <a:schemeClr val="tx1"/>
                </a:solidFill>
                <a:effectLst/>
                <a:latin typeface="+mn-lt"/>
                <a:ea typeface="+mn-ea"/>
                <a:cs typeface="+mn-cs"/>
              </a:rPr>
              <a:t>起業・創業の支援については、町田市と、町田商工会議所、町田新産業創造センター、民間創業支援施設、金融機関が連携し、創業者を全面的にバックアップする「町田創業プロジェクト」という事業を展開しております。</a:t>
            </a:r>
          </a:p>
          <a:p>
            <a:r>
              <a:rPr kumimoji="1" lang="ja-JP" altLang="ja-JP" sz="1200" kern="1200" dirty="0">
                <a:solidFill>
                  <a:schemeClr val="tx1"/>
                </a:solidFill>
                <a:effectLst/>
                <a:latin typeface="+mn-lt"/>
                <a:ea typeface="+mn-ea"/>
                <a:cs typeface="+mn-cs"/>
              </a:rPr>
              <a:t>こちらは、新たに起業・創業をされる方や、既に事業をされている方が新たな事業で別会社を立ち上げる、いわゆる「第２創業」をする際にもご活用いただけるメニューです。</a:t>
            </a:r>
          </a:p>
          <a:p>
            <a:r>
              <a:rPr kumimoji="1" lang="ja-JP" altLang="ja-JP" sz="1200" kern="1200" dirty="0">
                <a:solidFill>
                  <a:schemeClr val="tx1"/>
                </a:solidFill>
                <a:effectLst/>
                <a:latin typeface="+mn-lt"/>
                <a:ea typeface="+mn-ea"/>
                <a:cs typeface="+mn-cs"/>
              </a:rPr>
              <a:t>町田商工会議所、町田新産業創造センター、ＢＵＳＯ　ＡＧＯＲＡにて、１か月以上にわたり４回以上の相談もしくはセミナーを受講いただくと、市がその受講内容に関する証明書を発行します。</a:t>
            </a:r>
          </a:p>
          <a:p>
            <a:r>
              <a:rPr kumimoji="1" lang="ja-JP" altLang="ja-JP" sz="1200" kern="1200" dirty="0">
                <a:solidFill>
                  <a:schemeClr val="tx1"/>
                </a:solidFill>
                <a:effectLst/>
                <a:latin typeface="+mn-lt"/>
                <a:ea typeface="+mn-ea"/>
                <a:cs typeface="+mn-cs"/>
              </a:rPr>
              <a:t>こちらを入手いただくと、法人設立時の登録免許税が半額になったり、後ほどご説明する市の融資制度において「創業資金」メニューを活用される際に、利息ゼロにてご利用いただけたりと、お得な特典が多くございます。</a:t>
            </a:r>
          </a:p>
          <a:p>
            <a:r>
              <a:rPr kumimoji="1" lang="ja-JP" altLang="ja-JP" sz="1200" kern="1200" dirty="0">
                <a:solidFill>
                  <a:schemeClr val="tx1"/>
                </a:solidFill>
                <a:effectLst/>
                <a:latin typeface="+mn-lt"/>
                <a:ea typeface="+mn-ea"/>
                <a:cs typeface="+mn-cs"/>
              </a:rPr>
              <a:t>２０２２年度はこれまでに約３００名の証明書を発行しており、またセミナー等受講者同士の交流会なども開催してネットワークを拡げていただいております。</a:t>
            </a:r>
          </a:p>
          <a:p>
            <a:r>
              <a:rPr kumimoji="1" lang="ja-JP" altLang="ja-JP" sz="1200" kern="1200" dirty="0">
                <a:solidFill>
                  <a:schemeClr val="tx1"/>
                </a:solidFill>
                <a:effectLst/>
                <a:latin typeface="+mn-lt"/>
                <a:ea typeface="+mn-ea"/>
                <a:cs typeface="+mn-cs"/>
              </a:rPr>
              <a:t>個別相談やセミナーは原則として無料ですので、少しでもご関心のある方はぜひご参加ください。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4</a:t>
            </a:fld>
            <a:endParaRPr kumimoji="1" lang="ja-JP" altLang="en-US"/>
          </a:p>
        </p:txBody>
      </p:sp>
    </p:spTree>
    <p:extLst>
      <p:ext uri="{BB962C8B-B14F-4D97-AF65-F5344CB8AC3E}">
        <p14:creationId xmlns:p14="http://schemas.microsoft.com/office/powerpoint/2010/main" val="321656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【スライド５】</a:t>
            </a:r>
          </a:p>
          <a:p>
            <a:r>
              <a:rPr kumimoji="1" lang="ja-JP" altLang="ja-JP" sz="1200" kern="1200" dirty="0">
                <a:solidFill>
                  <a:schemeClr val="tx1"/>
                </a:solidFill>
                <a:effectLst/>
                <a:latin typeface="+mn-lt"/>
                <a:ea typeface="+mn-ea"/>
                <a:cs typeface="+mn-cs"/>
              </a:rPr>
              <a:t>（１）「町田創業プロジェクト」です。</a:t>
            </a:r>
          </a:p>
          <a:p>
            <a:r>
              <a:rPr kumimoji="1" lang="ja-JP" altLang="ja-JP" sz="1200" kern="1200" dirty="0">
                <a:solidFill>
                  <a:schemeClr val="tx1"/>
                </a:solidFill>
                <a:effectLst/>
                <a:latin typeface="+mn-lt"/>
                <a:ea typeface="+mn-ea"/>
                <a:cs typeface="+mn-cs"/>
              </a:rPr>
              <a:t>起業・創業の支援については、町田市と、町田商工会議所、町田新産業創造センター、民間創業支援施設、金融機関が連携し、創業者を全面的にバックアップする「町田創業プロジェクト」という事業を展開しております。</a:t>
            </a:r>
          </a:p>
          <a:p>
            <a:r>
              <a:rPr kumimoji="1" lang="ja-JP" altLang="ja-JP" sz="1200" kern="1200" dirty="0">
                <a:solidFill>
                  <a:schemeClr val="tx1"/>
                </a:solidFill>
                <a:effectLst/>
                <a:latin typeface="+mn-lt"/>
                <a:ea typeface="+mn-ea"/>
                <a:cs typeface="+mn-cs"/>
              </a:rPr>
              <a:t>こちらは、新たに起業・創業をされる方や、既に事業をされている方が新たな事業で別会社を立ち上げる、いわゆる「第２創業」をする際にもご活用いただけるメニューです。</a:t>
            </a:r>
          </a:p>
          <a:p>
            <a:r>
              <a:rPr kumimoji="1" lang="ja-JP" altLang="ja-JP" sz="1200" kern="1200" dirty="0">
                <a:solidFill>
                  <a:schemeClr val="tx1"/>
                </a:solidFill>
                <a:effectLst/>
                <a:latin typeface="+mn-lt"/>
                <a:ea typeface="+mn-ea"/>
                <a:cs typeface="+mn-cs"/>
              </a:rPr>
              <a:t>町田商工会議所、町田新産業創造センター、ＢＵＳＯ　ＡＧＯＲＡにて、１か月以上にわたり４回以上の相談もしくはセミナーを受講いただくと、市がその受講内容に関する証明書を発行します。</a:t>
            </a:r>
          </a:p>
          <a:p>
            <a:r>
              <a:rPr kumimoji="1" lang="ja-JP" altLang="ja-JP" sz="1200" kern="1200" dirty="0">
                <a:solidFill>
                  <a:schemeClr val="tx1"/>
                </a:solidFill>
                <a:effectLst/>
                <a:latin typeface="+mn-lt"/>
                <a:ea typeface="+mn-ea"/>
                <a:cs typeface="+mn-cs"/>
              </a:rPr>
              <a:t>こちらを入手いただくと、法人設立時の登録免許税が半額になったり、後ほどご説明する市の融資制度において「創業資金」メニューを活用される際に、利息ゼロにてご利用いただけたりと、お得な特典が多くございます。</a:t>
            </a:r>
          </a:p>
          <a:p>
            <a:r>
              <a:rPr kumimoji="1" lang="ja-JP" altLang="ja-JP" sz="1200" kern="1200" dirty="0">
                <a:solidFill>
                  <a:schemeClr val="tx1"/>
                </a:solidFill>
                <a:effectLst/>
                <a:latin typeface="+mn-lt"/>
                <a:ea typeface="+mn-ea"/>
                <a:cs typeface="+mn-cs"/>
              </a:rPr>
              <a:t>２０２２年度はこれまでに約３００名の証明書を発行しており、またセミナー等受講者同士の交流会なども開催してネットワークを拡げていただいております。</a:t>
            </a:r>
          </a:p>
          <a:p>
            <a:r>
              <a:rPr kumimoji="1" lang="ja-JP" altLang="ja-JP" sz="1200" kern="1200" dirty="0">
                <a:solidFill>
                  <a:schemeClr val="tx1"/>
                </a:solidFill>
                <a:effectLst/>
                <a:latin typeface="+mn-lt"/>
                <a:ea typeface="+mn-ea"/>
                <a:cs typeface="+mn-cs"/>
              </a:rPr>
              <a:t>個別相談やセミナーは原則として無料ですので、少しでもご関心のある方はぜひご参加ください。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5</a:t>
            </a:fld>
            <a:endParaRPr kumimoji="1" lang="ja-JP" altLang="en-US"/>
          </a:p>
        </p:txBody>
      </p:sp>
    </p:spTree>
    <p:extLst>
      <p:ext uri="{BB962C8B-B14F-4D97-AF65-F5344CB8AC3E}">
        <p14:creationId xmlns:p14="http://schemas.microsoft.com/office/powerpoint/2010/main" val="321656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6</a:t>
            </a:fld>
            <a:endParaRPr kumimoji="1" lang="ja-JP" altLang="en-US"/>
          </a:p>
        </p:txBody>
      </p:sp>
    </p:spTree>
    <p:extLst>
      <p:ext uri="{BB962C8B-B14F-4D97-AF65-F5344CB8AC3E}">
        <p14:creationId xmlns:p14="http://schemas.microsoft.com/office/powerpoint/2010/main" val="215373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7</a:t>
            </a:fld>
            <a:endParaRPr kumimoji="1" lang="ja-JP" altLang="en-US"/>
          </a:p>
        </p:txBody>
      </p:sp>
    </p:spTree>
    <p:extLst>
      <p:ext uri="{BB962C8B-B14F-4D97-AF65-F5344CB8AC3E}">
        <p14:creationId xmlns:p14="http://schemas.microsoft.com/office/powerpoint/2010/main" val="207382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8</a:t>
            </a:fld>
            <a:endParaRPr kumimoji="1" lang="ja-JP" altLang="en-US"/>
          </a:p>
        </p:txBody>
      </p:sp>
    </p:spTree>
    <p:extLst>
      <p:ext uri="{BB962C8B-B14F-4D97-AF65-F5344CB8AC3E}">
        <p14:creationId xmlns:p14="http://schemas.microsoft.com/office/powerpoint/2010/main" val="165140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A92648-EF2F-4ACC-A594-4644230AEF9D}" type="slidenum">
              <a:rPr kumimoji="1" lang="ja-JP" altLang="en-US" smtClean="0"/>
              <a:t>9</a:t>
            </a:fld>
            <a:endParaRPr kumimoji="1" lang="ja-JP" altLang="en-US"/>
          </a:p>
        </p:txBody>
      </p:sp>
    </p:spTree>
    <p:extLst>
      <p:ext uri="{BB962C8B-B14F-4D97-AF65-F5344CB8AC3E}">
        <p14:creationId xmlns:p14="http://schemas.microsoft.com/office/powerpoint/2010/main" val="207382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F661E8B-B09C-45F6-8639-8CB5BCD6D757}"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218423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6D4442-C65E-41D1-814C-0ED6E8021A96}"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12981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265C3CC-3055-43E0-B7E1-8C1535BCD15B}"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55552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E33060-D32D-49FE-A311-715E54157FBF}"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251670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65C8D8-AAD4-4938-AF51-7B7E8BBB4E32}"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274654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24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8F1EA0-03E5-4580-A0A8-86C2A9398F42}"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410363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DB55412-3B1C-42D4-A5A6-315D1CFF7119}"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020418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2"/>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7552"/>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7E22078-EBB1-48F1-8E6F-C4F7FD921C5F}" type="datetime1">
              <a:rPr kumimoji="1" lang="ja-JP" altLang="en-US" smtClean="0"/>
              <a:t>2023/2/15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51469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0DB81A-7D1A-4B07-8D7D-AFE1C5BF3C7D}" type="datetime1">
              <a:rPr kumimoji="1" lang="ja-JP" altLang="en-US" smtClean="0"/>
              <a:t>2023/2/15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04924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FEBB3-4716-4C7E-9BF6-E05B4064A299}" type="datetime1">
              <a:rPr kumimoji="1" lang="ja-JP" altLang="en-US" smtClean="0"/>
              <a:t>2023/2/15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683665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602D44-73F0-47D8-8F90-745A43A8C1B1}"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51710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46F623-CC73-4AF2-9322-6F53D54F5BCA}"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990199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32781E-AB55-4E91-A1E5-538866EFE511}"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403034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4D7BCF-8C81-4CF0-A552-537682A278D7}"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418862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42A27A8-B7B1-445B-8460-34C6532B9534}"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397142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028E670-EDD6-4EA5-B0FD-59C4392C7BAD}"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221483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CBABA5-9C9E-46C1-8065-D68EF63A8A40}"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537191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2C6A98-93DE-4868-8C68-584947D98A70}"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217483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C355BA-DF31-422B-A572-15103E022CEA}"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8844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0AA34EC-B475-41AE-81E6-6D9F1F18EB54}" type="datetime1">
              <a:rPr kumimoji="1" lang="ja-JP" altLang="en-US" smtClean="0"/>
              <a:t>2023/2/15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139206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652DE8-6449-4A8F-BF03-E308E5F1B123}" type="datetime1">
              <a:rPr kumimoji="1" lang="ja-JP" altLang="en-US" smtClean="0"/>
              <a:t>2023/2/15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696936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032FE-A230-438B-9FA0-8BD953C769A2}" type="datetime1">
              <a:rPr kumimoji="1" lang="ja-JP" altLang="en-US" smtClean="0"/>
              <a:t>2023/2/15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95007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24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1251AF-E839-491D-8326-F29C6365FB28}"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90931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381D09-C772-4262-8032-4CF9CD0E0944}"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426288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1BFE56-9172-41F7-8796-C2C00669FB07}"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821716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7DE2E7-816C-443F-ADFA-A6C8948F22AE}"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011395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169B326-5081-4212-9CEB-9623A28E7274}"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525877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F2E2559-570C-46A7-8335-4816FD4D6265}" type="datetime1">
              <a:rPr kumimoji="1" lang="ja-JP" altLang="en-US" smtClean="0"/>
              <a:t>2023/2/15</a:t>
            </a:fld>
            <a:endParaRPr kumimoji="1" lang="ja-JP"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4250619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B2FB7D-624B-448D-BE17-24BB35A08B8D}"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927259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6CF592-509F-4B97-98A2-FCD5FB7CC586}"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963993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538EA3-F148-44EC-98A9-659839307AB7}"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2939389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D6C1693-4BC1-4E2B-A29A-B3059248667C}" type="datetime1">
              <a:rPr kumimoji="1" lang="ja-JP" altLang="en-US" smtClean="0"/>
              <a:t>2023/2/15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70039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6BBCB96-881F-4D17-8A08-BC56DA0643CC}" type="datetime1">
              <a:rPr kumimoji="1" lang="ja-JP" altLang="en-US" smtClean="0"/>
              <a:t>2023/2/15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75627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07EE25-A0B3-44BE-953D-177247FB4C06}"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2044941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CE4EF-B8F2-4EA0-8A29-8BDD0AB7F78B}" type="datetime1">
              <a:rPr kumimoji="1" lang="ja-JP" altLang="en-US" smtClean="0"/>
              <a:t>2023/2/15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056132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D173F966-56C3-42AC-9DA3-719ACE31D230}"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601934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5F96CF9-F8D4-4CF4-BDC5-3FEDC65999E2}" type="datetime1">
              <a:rPr kumimoji="1" lang="ja-JP" altLang="en-US" smtClean="0"/>
              <a:t>2023/2/15</a:t>
            </a:fld>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66297787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B2B23-9FCA-4C1A-A5C9-A31392D3D457}"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2726623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C729C9-6A3E-4977-ABFE-AFB21BF86E0A}" type="datetime1">
              <a:rPr kumimoji="1" lang="ja-JP" altLang="en-US" smtClean="0"/>
              <a:t>2023/2/15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88551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2"/>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7552"/>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7783C1F-EC34-40EB-B8C8-6A4611A2AEBE}" type="datetime1">
              <a:rPr kumimoji="1" lang="ja-JP" altLang="en-US" smtClean="0"/>
              <a:t>2023/2/15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8341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BC4831-8223-4083-AAC2-DE058D9DCC08}" type="datetime1">
              <a:rPr kumimoji="1" lang="ja-JP" altLang="en-US" smtClean="0"/>
              <a:t>2023/2/15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567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F9A5E-7D96-41E8-9A0B-4DA69CD57075}" type="datetime1">
              <a:rPr kumimoji="1" lang="ja-JP" altLang="en-US" smtClean="0"/>
              <a:t>2023/2/15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35566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3CD013-242A-4EFF-A759-F3B884BDE291}"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70050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38A9BE-1506-46AC-9D05-B3D26D30B6C8}" type="datetime1">
              <a:rPr kumimoji="1" lang="ja-JP" altLang="en-US" smtClean="0"/>
              <a:t>2023/2/15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43240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96DE054-E798-4F3E-BFE4-84EC6BE7223B}" type="datetime1">
              <a:rPr kumimoji="1" lang="ja-JP" altLang="en-US" smtClean="0"/>
              <a:t>2023/2/15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399139661"/>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537"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726"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8914"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103"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393D2C3-8FA7-42E0-B29B-29E43DA9CF6E}" type="datetime1">
              <a:rPr kumimoji="1" lang="ja-JP" altLang="en-US" smtClean="0"/>
              <a:t>2023/2/15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987852527"/>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537"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726"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8914"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103" indent="-228594" algn="l" defTabSz="914377"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592570A-8F13-4BC8-8FB9-90A1B49FD023}" type="datetime1">
              <a:rPr kumimoji="1" lang="ja-JP" altLang="en-US" smtClean="0"/>
              <a:t>2023/2/15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4217442289"/>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8B6E766-E24B-4060-A2BB-E729F39724FE}" type="datetime1">
              <a:rPr kumimoji="1" lang="ja-JP" altLang="en-US" smtClean="0"/>
              <a:t>2023/2/15</a:t>
            </a:fld>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kumimoji="1" lang="ja-JP"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273FEED-E542-4C49-8EA0-D0E88CD7E39E}" type="slidenum">
              <a:rPr kumimoji="1" lang="ja-JP" altLang="en-US" smtClean="0"/>
              <a:t>‹#›</a:t>
            </a:fld>
            <a:endParaRPr kumimoji="1" lang="ja-JP" altLang="en-US"/>
          </a:p>
        </p:txBody>
      </p:sp>
    </p:spTree>
    <p:extLst>
      <p:ext uri="{BB962C8B-B14F-4D97-AF65-F5344CB8AC3E}">
        <p14:creationId xmlns:p14="http://schemas.microsoft.com/office/powerpoint/2010/main" val="1719863973"/>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Lst>
  <p:hf hdr="0" ftr="0" dt="0"/>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1.gi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mailto:sodan@machida-cci.or.jp"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95401" y="2854162"/>
            <a:ext cx="8877300" cy="707886"/>
          </a:xfrm>
          <a:prstGeom prst="rect">
            <a:avLst/>
          </a:prstGeom>
          <a:noFill/>
        </p:spPr>
        <p:txBody>
          <a:bodyPr wrap="square" rtlCol="0">
            <a:spAutoFit/>
          </a:bodyPr>
          <a:lstStyle/>
          <a:p>
            <a:pPr algn="ctr"/>
            <a:r>
              <a:rPr lang="ja-JP" altLang="en-US" sz="4000" b="1" dirty="0"/>
              <a:t>２　町田商工会議所支援メニュー紹介</a:t>
            </a:r>
            <a:endParaRPr kumimoji="1" lang="ja-JP" altLang="en-US" sz="2400" b="1" dirty="0"/>
          </a:p>
        </p:txBody>
      </p:sp>
      <p:sp>
        <p:nvSpPr>
          <p:cNvPr id="7" name="スライド番号プレースホルダー 6"/>
          <p:cNvSpPr>
            <a:spLocks noGrp="1"/>
          </p:cNvSpPr>
          <p:nvPr>
            <p:ph type="sldNum" sz="quarter" idx="12"/>
          </p:nvPr>
        </p:nvSpPr>
        <p:spPr/>
        <p:txBody>
          <a:bodyPr/>
          <a:lstStyle/>
          <a:p>
            <a:fld id="{B273FEED-E542-4C49-8EA0-D0E88CD7E39E}" type="slidenum">
              <a:rPr kumimoji="1" lang="ja-JP" altLang="en-US" smtClean="0"/>
              <a:t>1</a:t>
            </a:fld>
            <a:endParaRPr kumimoji="1" lang="ja-JP" altLang="en-US"/>
          </a:p>
        </p:txBody>
      </p:sp>
      <p:sp>
        <p:nvSpPr>
          <p:cNvPr id="2" name="Rectangle 13">
            <a:extLst>
              <a:ext uri="{FF2B5EF4-FFF2-40B4-BE49-F238E27FC236}">
                <a16:creationId xmlns:a16="http://schemas.microsoft.com/office/drawing/2014/main" id="{032DB113-1513-291E-BBE5-771F67369869}"/>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4" name="図 3" descr="アイコン&#10;&#10;自動的に生成された説明">
            <a:extLst>
              <a:ext uri="{FF2B5EF4-FFF2-40B4-BE49-F238E27FC236}">
                <a16:creationId xmlns:a16="http://schemas.microsoft.com/office/drawing/2014/main" id="{68AE2EEE-8AC8-3B73-A296-F559ACAA7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20033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テキスト&#10;&#10;自動的に生成された説明">
            <a:extLst>
              <a:ext uri="{FF2B5EF4-FFF2-40B4-BE49-F238E27FC236}">
                <a16:creationId xmlns:a16="http://schemas.microsoft.com/office/drawing/2014/main" id="{C1CB945E-124C-44C2-B6B1-8C49F9A7C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430" y="1039256"/>
            <a:ext cx="3843801" cy="5433381"/>
          </a:xfrm>
          <a:prstGeom prst="rect">
            <a:avLst/>
          </a:prstGeom>
        </p:spPr>
      </p:pic>
      <p:sp>
        <p:nvSpPr>
          <p:cNvPr id="8" name="テキスト ボックス 7"/>
          <p:cNvSpPr txBox="1"/>
          <p:nvPr/>
        </p:nvSpPr>
        <p:spPr>
          <a:xfrm>
            <a:off x="463061" y="459951"/>
            <a:ext cx="11068540"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4</a:t>
            </a:r>
            <a:r>
              <a:rPr lang="ja-JP" altLang="en-US" sz="3200" dirty="0">
                <a:solidFill>
                  <a:schemeClr val="accent1">
                    <a:lumMod val="75000"/>
                  </a:schemeClr>
                </a:solidFill>
              </a:rPr>
              <a:t>）まちだ創業スクール</a:t>
            </a:r>
            <a:r>
              <a:rPr lang="en-US" altLang="ja-JP" sz="3200" dirty="0">
                <a:solidFill>
                  <a:schemeClr val="accent1">
                    <a:lumMod val="75000"/>
                  </a:schemeClr>
                </a:solidFill>
              </a:rPr>
              <a:t>-1</a:t>
            </a:r>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10</a:t>
            </a:fld>
            <a:endParaRPr kumimoji="1" lang="ja-JP" altLang="en-US"/>
          </a:p>
        </p:txBody>
      </p:sp>
      <p:sp>
        <p:nvSpPr>
          <p:cNvPr id="12" name="タイトル 1">
            <a:extLst>
              <a:ext uri="{FF2B5EF4-FFF2-40B4-BE49-F238E27FC236}">
                <a16:creationId xmlns:a16="http://schemas.microsoft.com/office/drawing/2014/main" id="{BB6CAF9F-297D-BFEB-D928-66347BF4F9F5}"/>
              </a:ext>
            </a:extLst>
          </p:cNvPr>
          <p:cNvSpPr txBox="1">
            <a:spLocks/>
          </p:cNvSpPr>
          <p:nvPr/>
        </p:nvSpPr>
        <p:spPr>
          <a:xfrm>
            <a:off x="739531" y="1238585"/>
            <a:ext cx="10515600" cy="84952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まちだ創業スクールとは</a:t>
            </a:r>
          </a:p>
        </p:txBody>
      </p:sp>
      <p:sp>
        <p:nvSpPr>
          <p:cNvPr id="13" name="コンテンツ プレースホルダー 2">
            <a:extLst>
              <a:ext uri="{FF2B5EF4-FFF2-40B4-BE49-F238E27FC236}">
                <a16:creationId xmlns:a16="http://schemas.microsoft.com/office/drawing/2014/main" id="{4C6F5451-68AD-0E6E-A5DD-FEE8E0608714}"/>
              </a:ext>
            </a:extLst>
          </p:cNvPr>
          <p:cNvSpPr txBox="1">
            <a:spLocks/>
          </p:cNvSpPr>
          <p:nvPr/>
        </p:nvSpPr>
        <p:spPr>
          <a:xfrm>
            <a:off x="805715" y="2053057"/>
            <a:ext cx="7057292" cy="435133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◆東京都の補助事業として、夏から秋にかけて</a:t>
            </a:r>
            <a:endParaRPr lang="en-US" altLang="ja-JP" sz="2400" dirty="0"/>
          </a:p>
          <a:p>
            <a:pPr marL="0" indent="0">
              <a:buNone/>
            </a:pPr>
            <a:r>
              <a:rPr lang="ja-JP" altLang="en-US" sz="2400" dirty="0"/>
              <a:t>　開催する、</a:t>
            </a:r>
            <a:r>
              <a:rPr lang="ja-JP" altLang="en-US" sz="2400" b="1" dirty="0">
                <a:solidFill>
                  <a:srgbClr val="FF0000"/>
                </a:solidFill>
              </a:rPr>
              <a:t>創業者向けのセミナー</a:t>
            </a:r>
            <a:r>
              <a:rPr lang="ja-JP" altLang="en-US" sz="2400" b="1" dirty="0"/>
              <a:t>　</a:t>
            </a:r>
            <a:endParaRPr lang="en-US" altLang="ja-JP" sz="2400" b="1" dirty="0"/>
          </a:p>
          <a:p>
            <a:pPr marL="0" indent="0">
              <a:buNone/>
            </a:pPr>
            <a:endParaRPr lang="en-US" altLang="ja-JP" sz="2400" dirty="0"/>
          </a:p>
          <a:p>
            <a:pPr marL="0" indent="0">
              <a:buNone/>
            </a:pPr>
            <a:r>
              <a:rPr lang="ja-JP" altLang="en-US" sz="2400" dirty="0"/>
              <a:t>◆対象者は町田市内での創業を目指す方</a:t>
            </a:r>
            <a:endParaRPr lang="en-US" altLang="ja-JP" sz="2400" dirty="0"/>
          </a:p>
          <a:p>
            <a:pPr marL="0" indent="0">
              <a:buNone/>
            </a:pPr>
            <a:r>
              <a:rPr lang="ja-JP" altLang="en-US" sz="2400" dirty="0"/>
              <a:t>　</a:t>
            </a:r>
            <a:r>
              <a:rPr lang="en-US" altLang="ja-JP" sz="1900" dirty="0"/>
              <a:t>※</a:t>
            </a:r>
            <a:r>
              <a:rPr lang="ja-JP" altLang="en-US" sz="1900" dirty="0"/>
              <a:t>創業済み、市外の方も参加可能です。</a:t>
            </a:r>
            <a:endParaRPr lang="en-US" altLang="ja-JP" sz="1900" dirty="0"/>
          </a:p>
          <a:p>
            <a:pPr marL="0" indent="0">
              <a:buNone/>
            </a:pPr>
            <a:endParaRPr lang="en-US" altLang="ja-JP" sz="2400" dirty="0"/>
          </a:p>
          <a:p>
            <a:pPr marL="0" indent="0">
              <a:buNone/>
            </a:pPr>
            <a:r>
              <a:rPr lang="ja-JP" altLang="en-US" sz="2400" dirty="0"/>
              <a:t>◆特定創業支援事業の対象となる為、</a:t>
            </a:r>
            <a:endParaRPr lang="en-US" altLang="ja-JP" sz="2400" dirty="0"/>
          </a:p>
          <a:p>
            <a:pPr marL="0" indent="0">
              <a:buNone/>
            </a:pPr>
            <a:r>
              <a:rPr lang="ja-JP" altLang="en-US" sz="2400" dirty="0"/>
              <a:t>　</a:t>
            </a:r>
            <a:r>
              <a:rPr lang="ja-JP" altLang="en-US" sz="2400" b="1" dirty="0">
                <a:solidFill>
                  <a:srgbClr val="FF0000"/>
                </a:solidFill>
              </a:rPr>
              <a:t>まちだ創業プロジェクトへの適用</a:t>
            </a:r>
            <a:r>
              <a:rPr lang="ja-JP" altLang="en-US" sz="2400" dirty="0"/>
              <a:t>も可能</a:t>
            </a:r>
            <a:endParaRPr lang="en-US" altLang="ja-JP" sz="2400" dirty="0"/>
          </a:p>
          <a:p>
            <a:pPr marL="0" indent="0">
              <a:buNone/>
            </a:pPr>
            <a:endParaRPr lang="en-US" altLang="ja-JP" sz="2400" dirty="0"/>
          </a:p>
          <a:p>
            <a:pPr marL="0" indent="0">
              <a:buNone/>
            </a:pPr>
            <a:r>
              <a:rPr lang="ja-JP" altLang="en-US" sz="2400" dirty="0"/>
              <a:t>◆コースを選択する事で</a:t>
            </a:r>
            <a:endParaRPr lang="en-US" altLang="ja-JP" sz="2400" dirty="0"/>
          </a:p>
          <a:p>
            <a:pPr marL="0" indent="0">
              <a:buNone/>
            </a:pPr>
            <a:r>
              <a:rPr lang="ja-JP" altLang="en-US" sz="2400" dirty="0"/>
              <a:t>　</a:t>
            </a:r>
            <a:r>
              <a:rPr lang="ja-JP" altLang="en-US" sz="2400" b="1" dirty="0">
                <a:solidFill>
                  <a:srgbClr val="FF0000"/>
                </a:solidFill>
              </a:rPr>
              <a:t>講義内容、受講スタイルを選択</a:t>
            </a:r>
            <a:r>
              <a:rPr lang="ja-JP" altLang="en-US" sz="2400" dirty="0"/>
              <a:t>できる</a:t>
            </a:r>
            <a:endParaRPr lang="en-US" altLang="ja-JP" sz="2400" dirty="0"/>
          </a:p>
        </p:txBody>
      </p:sp>
      <p:sp>
        <p:nvSpPr>
          <p:cNvPr id="2" name="Rectangle 13">
            <a:extLst>
              <a:ext uri="{FF2B5EF4-FFF2-40B4-BE49-F238E27FC236}">
                <a16:creationId xmlns:a16="http://schemas.microsoft.com/office/drawing/2014/main" id="{E3D015C3-FD82-9A72-8FBC-90707CB077E0}"/>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BAF938FC-6B9F-ED64-E978-CC52A5411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29650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1" y="582783"/>
            <a:ext cx="11068540"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4</a:t>
            </a:r>
            <a:r>
              <a:rPr lang="ja-JP" altLang="en-US" sz="3200" dirty="0">
                <a:solidFill>
                  <a:schemeClr val="accent1">
                    <a:lumMod val="75000"/>
                  </a:schemeClr>
                </a:solidFill>
              </a:rPr>
              <a:t>）まちだ創業スクール</a:t>
            </a:r>
            <a:r>
              <a:rPr lang="en-US" altLang="ja-JP" sz="3200" dirty="0">
                <a:solidFill>
                  <a:schemeClr val="accent1">
                    <a:lumMod val="75000"/>
                  </a:schemeClr>
                </a:solidFill>
              </a:rPr>
              <a:t>-2</a:t>
            </a:r>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11</a:t>
            </a:fld>
            <a:endParaRPr kumimoji="1" lang="ja-JP" altLang="en-US"/>
          </a:p>
        </p:txBody>
      </p:sp>
      <p:sp>
        <p:nvSpPr>
          <p:cNvPr id="7" name="タイトル 1">
            <a:extLst>
              <a:ext uri="{FF2B5EF4-FFF2-40B4-BE49-F238E27FC236}">
                <a16:creationId xmlns:a16="http://schemas.microsoft.com/office/drawing/2014/main" id="{5DC233CA-A722-D270-7F2C-496E710980FC}"/>
              </a:ext>
            </a:extLst>
          </p:cNvPr>
          <p:cNvSpPr txBox="1">
            <a:spLocks/>
          </p:cNvSpPr>
          <p:nvPr/>
        </p:nvSpPr>
        <p:spPr>
          <a:xfrm>
            <a:off x="838200" y="1304038"/>
            <a:ext cx="10515600" cy="90410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まちだ創業スクール　各コース紹介</a:t>
            </a:r>
          </a:p>
        </p:txBody>
      </p:sp>
      <p:sp>
        <p:nvSpPr>
          <p:cNvPr id="9" name="コンテンツ プレースホルダー 2">
            <a:extLst>
              <a:ext uri="{FF2B5EF4-FFF2-40B4-BE49-F238E27FC236}">
                <a16:creationId xmlns:a16="http://schemas.microsoft.com/office/drawing/2014/main" id="{FACF0B9B-6BEB-D49D-3479-2EE94A984D58}"/>
              </a:ext>
            </a:extLst>
          </p:cNvPr>
          <p:cNvSpPr txBox="1">
            <a:spLocks/>
          </p:cNvSpPr>
          <p:nvPr/>
        </p:nvSpPr>
        <p:spPr>
          <a:xfrm>
            <a:off x="838200" y="2206177"/>
            <a:ext cx="10515600" cy="435133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１．プレセミナー　　</a:t>
            </a:r>
            <a:r>
              <a:rPr lang="ja-JP" altLang="en-US" sz="2900" dirty="0">
                <a:latin typeface="+mn-ea"/>
              </a:rPr>
              <a:t>受講料無料</a:t>
            </a:r>
            <a:endParaRPr lang="en-US" altLang="ja-JP" sz="3200" b="1" dirty="0">
              <a:latin typeface="+mn-ea"/>
            </a:endParaRPr>
          </a:p>
          <a:p>
            <a:pPr marL="0" indent="0">
              <a:buNone/>
            </a:pPr>
            <a:r>
              <a:rPr lang="ja-JP" altLang="en-US" dirty="0"/>
              <a:t>　</a:t>
            </a:r>
            <a:r>
              <a:rPr lang="en-US" altLang="ja-JP" dirty="0"/>
              <a:t>-</a:t>
            </a:r>
            <a:r>
              <a:rPr lang="ja-JP" altLang="en-US" dirty="0"/>
              <a:t>創業のきっかけ、また下記コース受講への前段階として</a:t>
            </a:r>
            <a:endParaRPr lang="en-US" altLang="ja-JP" dirty="0"/>
          </a:p>
          <a:p>
            <a:pPr marL="0" indent="0">
              <a:buNone/>
            </a:pPr>
            <a:r>
              <a:rPr lang="ja-JP" altLang="en-US" dirty="0"/>
              <a:t>    ８月に</a:t>
            </a:r>
            <a:r>
              <a:rPr lang="en-US" altLang="ja-JP" dirty="0" err="1"/>
              <a:t>Youtube</a:t>
            </a:r>
            <a:r>
              <a:rPr lang="ja-JP" altLang="en-US" dirty="0" err="1"/>
              <a:t>での</a:t>
            </a:r>
            <a:r>
              <a:rPr lang="ja-JP" altLang="en-US" dirty="0"/>
              <a:t>ライブ開催とし、</a:t>
            </a:r>
            <a:r>
              <a:rPr lang="en-US" altLang="ja-JP" dirty="0"/>
              <a:t>11</a:t>
            </a:r>
            <a:r>
              <a:rPr lang="ja-JP" altLang="en-US" dirty="0"/>
              <a:t>月頃まで公開</a:t>
            </a:r>
            <a:endParaRPr lang="en-US" altLang="ja-JP" dirty="0"/>
          </a:p>
          <a:p>
            <a:pPr marL="0" indent="0">
              <a:buNone/>
            </a:pPr>
            <a:endParaRPr lang="en-US" altLang="ja-JP" dirty="0"/>
          </a:p>
          <a:p>
            <a:pPr marL="0" indent="0">
              <a:buNone/>
            </a:pPr>
            <a:r>
              <a:rPr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２．本格コース　　　</a:t>
            </a:r>
            <a:r>
              <a:rPr lang="ja-JP" altLang="en-US" dirty="0"/>
              <a:t>受講料</a:t>
            </a:r>
            <a:r>
              <a:rPr lang="en-US" altLang="ja-JP" dirty="0"/>
              <a:t>3,000</a:t>
            </a:r>
            <a:r>
              <a:rPr lang="ja-JP" altLang="en-US" dirty="0"/>
              <a:t>円</a:t>
            </a:r>
            <a:endParaRPr lang="en-US" altLang="ja-JP" dirty="0"/>
          </a:p>
          <a:p>
            <a:pPr marL="0" indent="0">
              <a:buNone/>
            </a:pPr>
            <a:r>
              <a:rPr lang="ja-JP" altLang="en-US" dirty="0"/>
              <a:t>　</a:t>
            </a:r>
            <a:r>
              <a:rPr lang="en-US" altLang="ja-JP" dirty="0"/>
              <a:t>-</a:t>
            </a:r>
            <a:r>
              <a:rPr lang="ja-JP" altLang="en-US" dirty="0"/>
              <a:t>創業に係る知識習得の講義　（事業計画、融資、販路、税務　等）</a:t>
            </a:r>
            <a:endParaRPr lang="en-US" altLang="ja-JP" dirty="0"/>
          </a:p>
          <a:p>
            <a:pPr marL="0" indent="0">
              <a:buNone/>
            </a:pPr>
            <a:r>
              <a:rPr lang="ja-JP" altLang="en-US" dirty="0"/>
              <a:t>　</a:t>
            </a:r>
            <a:r>
              <a:rPr lang="en-US" altLang="ja-JP" dirty="0"/>
              <a:t>-</a:t>
            </a:r>
            <a:r>
              <a:rPr lang="ja-JP" altLang="en-US" dirty="0"/>
              <a:t>９月～１０月の土曜４日間　</a:t>
            </a:r>
            <a:r>
              <a:rPr lang="en-US" altLang="ja-JP" dirty="0"/>
              <a:t>※</a:t>
            </a:r>
            <a:r>
              <a:rPr lang="ja-JP" altLang="en-US" dirty="0"/>
              <a:t>５時間　</a:t>
            </a:r>
            <a:endParaRPr lang="en-US" altLang="ja-JP" dirty="0"/>
          </a:p>
          <a:p>
            <a:pPr marL="0" indent="0">
              <a:buNone/>
            </a:pPr>
            <a:r>
              <a:rPr lang="ja-JP" altLang="en-US" dirty="0"/>
              <a:t>　</a:t>
            </a:r>
            <a:r>
              <a:rPr lang="en-US" altLang="ja-JP" dirty="0"/>
              <a:t>-</a:t>
            </a:r>
            <a:r>
              <a:rPr lang="ja-JP" altLang="en-US" dirty="0"/>
              <a:t>当会館の会場で３０名定員。　</a:t>
            </a:r>
            <a:endParaRPr lang="en-US" altLang="ja-JP" dirty="0"/>
          </a:p>
          <a:p>
            <a:pPr marL="0" indent="0">
              <a:buNone/>
            </a:pPr>
            <a:endParaRPr lang="en-US" altLang="ja-JP" dirty="0"/>
          </a:p>
          <a:p>
            <a:pPr marL="0" indent="0">
              <a:buNone/>
            </a:pPr>
            <a:r>
              <a:rPr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３．副業コース　　　</a:t>
            </a:r>
            <a:r>
              <a:rPr lang="ja-JP" altLang="en-US" dirty="0"/>
              <a:t>受講料</a:t>
            </a:r>
            <a:r>
              <a:rPr lang="en-US" altLang="ja-JP" dirty="0"/>
              <a:t>1,000</a:t>
            </a:r>
            <a:r>
              <a:rPr lang="ja-JP" altLang="en-US" dirty="0"/>
              <a:t>円　</a:t>
            </a:r>
            <a:endParaRPr lang="en-US" altLang="ja-JP" dirty="0"/>
          </a:p>
          <a:p>
            <a:pPr marL="0" indent="0">
              <a:buNone/>
            </a:pPr>
            <a:r>
              <a:rPr lang="ja-JP" altLang="en-US" dirty="0"/>
              <a:t>　</a:t>
            </a:r>
            <a:r>
              <a:rPr lang="en-US" altLang="ja-JP" dirty="0"/>
              <a:t>-</a:t>
            </a:r>
            <a:r>
              <a:rPr lang="ja-JP" altLang="en-US" dirty="0"/>
              <a:t>副業、兼業、スモールビジネスに特化（事業計画、販路、オンライン化　等）</a:t>
            </a:r>
            <a:endParaRPr lang="en-US" altLang="ja-JP" dirty="0"/>
          </a:p>
          <a:p>
            <a:pPr marL="0" indent="0">
              <a:buNone/>
            </a:pPr>
            <a:r>
              <a:rPr lang="ja-JP" altLang="en-US" dirty="0"/>
              <a:t>　</a:t>
            </a:r>
            <a:r>
              <a:rPr lang="en-US" altLang="ja-JP" dirty="0"/>
              <a:t>-</a:t>
            </a:r>
            <a:r>
              <a:rPr lang="ja-JP" altLang="en-US" dirty="0"/>
              <a:t>１０月～１１月の平日６日間（１８時～２１時）</a:t>
            </a:r>
            <a:endParaRPr lang="en-US" altLang="ja-JP" dirty="0"/>
          </a:p>
          <a:p>
            <a:pPr marL="0" indent="0">
              <a:buNone/>
            </a:pPr>
            <a:r>
              <a:rPr lang="ja-JP" altLang="en-US" dirty="0"/>
              <a:t>　</a:t>
            </a:r>
            <a:r>
              <a:rPr lang="en-US" altLang="ja-JP" dirty="0"/>
              <a:t>-Zoom</a:t>
            </a:r>
            <a:r>
              <a:rPr lang="ja-JP" altLang="en-US" dirty="0"/>
              <a:t>を活用した、完全オンライン講の為、定員無。オンデマンドで何度でも見直し可能</a:t>
            </a:r>
            <a:endParaRPr lang="en-US" altLang="ja-JP" dirty="0"/>
          </a:p>
          <a:p>
            <a:pPr marL="0" indent="0">
              <a:buNone/>
            </a:pPr>
            <a:endParaRPr lang="ja-JP" altLang="en-US" dirty="0"/>
          </a:p>
        </p:txBody>
      </p:sp>
      <p:sp>
        <p:nvSpPr>
          <p:cNvPr id="2" name="Rectangle 13">
            <a:extLst>
              <a:ext uri="{FF2B5EF4-FFF2-40B4-BE49-F238E27FC236}">
                <a16:creationId xmlns:a16="http://schemas.microsoft.com/office/drawing/2014/main" id="{38513082-ADF6-8691-1A19-E95FB5FD32CE}"/>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7DCB5136-1190-9A90-30D4-3A6DA831C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425318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1" y="600941"/>
            <a:ext cx="11068540"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4</a:t>
            </a:r>
            <a:r>
              <a:rPr lang="ja-JP" altLang="en-US" sz="3200" dirty="0">
                <a:solidFill>
                  <a:schemeClr val="accent1">
                    <a:lumMod val="75000"/>
                  </a:schemeClr>
                </a:solidFill>
              </a:rPr>
              <a:t>）まちだ創業スクール</a:t>
            </a:r>
            <a:r>
              <a:rPr lang="en-US" altLang="ja-JP" sz="3200" dirty="0">
                <a:solidFill>
                  <a:schemeClr val="accent1">
                    <a:lumMod val="75000"/>
                  </a:schemeClr>
                </a:solidFill>
              </a:rPr>
              <a:t>-3</a:t>
            </a:r>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12</a:t>
            </a:fld>
            <a:endParaRPr kumimoji="1" lang="ja-JP" altLang="en-US"/>
          </a:p>
        </p:txBody>
      </p:sp>
      <p:sp>
        <p:nvSpPr>
          <p:cNvPr id="7" name="タイトル 1">
            <a:extLst>
              <a:ext uri="{FF2B5EF4-FFF2-40B4-BE49-F238E27FC236}">
                <a16:creationId xmlns:a16="http://schemas.microsoft.com/office/drawing/2014/main" id="{5DC233CA-A722-D270-7F2C-496E710980FC}"/>
              </a:ext>
            </a:extLst>
          </p:cNvPr>
          <p:cNvSpPr txBox="1">
            <a:spLocks/>
          </p:cNvSpPr>
          <p:nvPr/>
        </p:nvSpPr>
        <p:spPr>
          <a:xfrm>
            <a:off x="838200" y="1365229"/>
            <a:ext cx="10515600" cy="89669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まちだ創業スクールの特徴</a:t>
            </a:r>
          </a:p>
        </p:txBody>
      </p:sp>
      <p:sp>
        <p:nvSpPr>
          <p:cNvPr id="9" name="コンテンツ プレースホルダー 2">
            <a:extLst>
              <a:ext uri="{FF2B5EF4-FFF2-40B4-BE49-F238E27FC236}">
                <a16:creationId xmlns:a16="http://schemas.microsoft.com/office/drawing/2014/main" id="{FACF0B9B-6BEB-D49D-3479-2EE94A984D58}"/>
              </a:ext>
            </a:extLst>
          </p:cNvPr>
          <p:cNvSpPr txBox="1">
            <a:spLocks/>
          </p:cNvSpPr>
          <p:nvPr/>
        </p:nvSpPr>
        <p:spPr>
          <a:xfrm>
            <a:off x="838200" y="2251886"/>
            <a:ext cx="10515600" cy="451353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600" dirty="0"/>
              <a:t>✔夜型オンラインを選択できるので、</a:t>
            </a:r>
            <a:r>
              <a:rPr lang="ja-JP" altLang="en-US" sz="2600" b="1" dirty="0">
                <a:solidFill>
                  <a:srgbClr val="FF0000"/>
                </a:solidFill>
              </a:rPr>
              <a:t>会社員</a:t>
            </a:r>
            <a:r>
              <a:rPr lang="en-US" altLang="ja-JP" sz="2600" b="1" dirty="0">
                <a:solidFill>
                  <a:srgbClr val="FF0000"/>
                </a:solidFill>
              </a:rPr>
              <a:t>/</a:t>
            </a:r>
            <a:r>
              <a:rPr lang="ja-JP" altLang="en-US" sz="2600" b="1" dirty="0">
                <a:solidFill>
                  <a:srgbClr val="FF0000"/>
                </a:solidFill>
              </a:rPr>
              <a:t>主婦の方もご参加可能！</a:t>
            </a:r>
            <a:endParaRPr lang="en-US" altLang="ja-JP" sz="2600" b="1" dirty="0">
              <a:solidFill>
                <a:srgbClr val="FF0000"/>
              </a:solidFill>
            </a:endParaRPr>
          </a:p>
          <a:p>
            <a:pPr marL="0" indent="0">
              <a:buNone/>
            </a:pPr>
            <a:r>
              <a:rPr lang="ja-JP" altLang="en-US" sz="2600" dirty="0"/>
              <a:t>✔</a:t>
            </a:r>
            <a:r>
              <a:rPr lang="en-US" altLang="ja-JP" sz="2600" b="1" dirty="0">
                <a:solidFill>
                  <a:srgbClr val="FF0000"/>
                </a:solidFill>
              </a:rPr>
              <a:t>10</a:t>
            </a:r>
            <a:r>
              <a:rPr lang="ja-JP" altLang="en-US" sz="2600" b="1" dirty="0">
                <a:solidFill>
                  <a:srgbClr val="FF0000"/>
                </a:solidFill>
              </a:rPr>
              <a:t>本</a:t>
            </a:r>
            <a:r>
              <a:rPr lang="en-US" altLang="ja-JP" sz="2600" b="1" dirty="0">
                <a:solidFill>
                  <a:srgbClr val="FF0000"/>
                </a:solidFill>
              </a:rPr>
              <a:t>×1</a:t>
            </a:r>
            <a:r>
              <a:rPr lang="ja-JP" altLang="en-US" sz="2600" b="1" dirty="0">
                <a:solidFill>
                  <a:srgbClr val="FF0000"/>
                </a:solidFill>
              </a:rPr>
              <a:t>時間の予習</a:t>
            </a:r>
            <a:r>
              <a:rPr lang="en-US" altLang="ja-JP" sz="2600" b="1" dirty="0">
                <a:solidFill>
                  <a:srgbClr val="FF0000"/>
                </a:solidFill>
              </a:rPr>
              <a:t>/</a:t>
            </a:r>
            <a:r>
              <a:rPr lang="ja-JP" altLang="en-US" sz="2600" b="1" dirty="0">
                <a:solidFill>
                  <a:srgbClr val="FF0000"/>
                </a:solidFill>
              </a:rPr>
              <a:t>復習動画付き！</a:t>
            </a:r>
            <a:r>
              <a:rPr lang="ja-JP" altLang="en-US" sz="2600" b="1" dirty="0"/>
              <a:t>　</a:t>
            </a:r>
            <a:endParaRPr lang="en-US" altLang="ja-JP" sz="2600" b="1" dirty="0"/>
          </a:p>
          <a:p>
            <a:pPr marL="0" indent="0">
              <a:buNone/>
            </a:pPr>
            <a:r>
              <a:rPr lang="ja-JP" altLang="en-US" sz="2600" dirty="0"/>
              <a:t>✔</a:t>
            </a:r>
            <a:r>
              <a:rPr lang="ja-JP" altLang="en-US" sz="2600" b="1" dirty="0">
                <a:solidFill>
                  <a:srgbClr val="FF0000"/>
                </a:solidFill>
              </a:rPr>
              <a:t>講演講師による個別相談会</a:t>
            </a:r>
            <a:r>
              <a:rPr lang="ja-JP" altLang="en-US" sz="2600" dirty="0"/>
              <a:t>（</a:t>
            </a:r>
            <a:r>
              <a:rPr lang="en-US" altLang="ja-JP" sz="2600" dirty="0"/>
              <a:t>1</a:t>
            </a:r>
            <a:r>
              <a:rPr lang="ja-JP" altLang="en-US" sz="2600" dirty="0"/>
              <a:t>時間オンライン）を実施！</a:t>
            </a:r>
            <a:r>
              <a:rPr lang="en-US" altLang="ja-JP" sz="1700" dirty="0"/>
              <a:t>※</a:t>
            </a:r>
            <a:r>
              <a:rPr lang="ja-JP" altLang="en-US" sz="1700" dirty="0"/>
              <a:t>無料</a:t>
            </a:r>
            <a:endParaRPr lang="en-US" altLang="ja-JP" sz="1700" dirty="0"/>
          </a:p>
          <a:p>
            <a:pPr marL="0" indent="0">
              <a:buNone/>
            </a:pPr>
            <a:r>
              <a:rPr lang="ja-JP" altLang="en-US" sz="2600" dirty="0"/>
              <a:t>✔</a:t>
            </a:r>
            <a:r>
              <a:rPr lang="ja-JP" altLang="en-US" sz="2600" b="1" dirty="0">
                <a:solidFill>
                  <a:srgbClr val="FF0000"/>
                </a:solidFill>
              </a:rPr>
              <a:t>創業者同士の繋がり</a:t>
            </a:r>
            <a:r>
              <a:rPr lang="ja-JP" altLang="en-US" sz="2600" dirty="0"/>
              <a:t>が増えます！</a:t>
            </a:r>
            <a:endParaRPr lang="en-US" altLang="ja-JP" sz="2600" dirty="0"/>
          </a:p>
          <a:p>
            <a:pPr marL="0" indent="0">
              <a:buNone/>
            </a:pPr>
            <a:r>
              <a:rPr lang="ja-JP" altLang="en-US" sz="2000" dirty="0"/>
              <a:t>　  </a:t>
            </a:r>
            <a:r>
              <a:rPr lang="en-US" altLang="ja-JP" sz="2000" dirty="0"/>
              <a:t>※</a:t>
            </a:r>
            <a:r>
              <a:rPr lang="ja-JP" altLang="en-US" sz="2000" dirty="0"/>
              <a:t>令和</a:t>
            </a:r>
            <a:r>
              <a:rPr lang="en-US" altLang="ja-JP" sz="2000" dirty="0"/>
              <a:t>4</a:t>
            </a:r>
            <a:r>
              <a:rPr lang="ja-JP" altLang="en-US" sz="2000" dirty="0"/>
              <a:t>年度実施で計</a:t>
            </a:r>
            <a:r>
              <a:rPr lang="en-US" altLang="ja-JP" sz="2000" dirty="0"/>
              <a:t>185</a:t>
            </a:r>
            <a:r>
              <a:rPr lang="ja-JP" altLang="en-US" sz="2000" dirty="0"/>
              <a:t>名の受講生。リアル交流会や</a:t>
            </a:r>
            <a:r>
              <a:rPr lang="en-US" altLang="ja-JP" sz="2000" dirty="0"/>
              <a:t>Facebook</a:t>
            </a:r>
            <a:r>
              <a:rPr lang="ja-JP" altLang="en-US" sz="2000" dirty="0"/>
              <a:t>等</a:t>
            </a:r>
            <a:endParaRPr lang="en-US" altLang="ja-JP" sz="2000" dirty="0"/>
          </a:p>
          <a:p>
            <a:pPr marL="0" indent="0">
              <a:buNone/>
            </a:pPr>
            <a:r>
              <a:rPr lang="ja-JP" altLang="en-US" sz="2600" dirty="0"/>
              <a:t>✔</a:t>
            </a:r>
            <a:r>
              <a:rPr lang="ja-JP" altLang="en-US" sz="2600" b="1" dirty="0">
                <a:solidFill>
                  <a:srgbClr val="FF0000"/>
                </a:solidFill>
              </a:rPr>
              <a:t>講義評価</a:t>
            </a:r>
            <a:r>
              <a:rPr lang="en-US" altLang="ja-JP" sz="2600" b="1" dirty="0">
                <a:solidFill>
                  <a:srgbClr val="FF0000"/>
                </a:solidFill>
              </a:rPr>
              <a:t>4.7(5</a:t>
            </a:r>
            <a:r>
              <a:rPr lang="ja-JP" altLang="en-US" sz="2600" b="1" dirty="0">
                <a:solidFill>
                  <a:srgbClr val="FF0000"/>
                </a:solidFill>
              </a:rPr>
              <a:t>段階）の講師陣</a:t>
            </a:r>
            <a:r>
              <a:rPr lang="ja-JP" altLang="en-US" sz="2600" dirty="0"/>
              <a:t>に依頼！</a:t>
            </a:r>
            <a:r>
              <a:rPr lang="en-US" altLang="ja-JP" sz="1600" dirty="0"/>
              <a:t>※</a:t>
            </a:r>
            <a:r>
              <a:rPr lang="ja-JP" altLang="en-US" sz="1600" dirty="0"/>
              <a:t>令和</a:t>
            </a:r>
            <a:r>
              <a:rPr lang="en-US" altLang="ja-JP" sz="1600" dirty="0"/>
              <a:t>3</a:t>
            </a:r>
            <a:r>
              <a:rPr lang="ja-JP" altLang="en-US" sz="1600" dirty="0"/>
              <a:t>年実施データ</a:t>
            </a:r>
            <a:endParaRPr lang="en-US" altLang="ja-JP" sz="1600" dirty="0"/>
          </a:p>
          <a:p>
            <a:pPr marL="0" indent="0">
              <a:buNone/>
            </a:pPr>
            <a:endParaRPr lang="en-US" altLang="ja-JP" sz="1600" dirty="0"/>
          </a:p>
          <a:p>
            <a:pPr marL="0" indent="0">
              <a:buNone/>
            </a:pPr>
            <a:r>
              <a:rPr lang="ja-JP" altLang="en-US" sz="1700" dirty="0"/>
              <a:t>◆令和</a:t>
            </a:r>
            <a:r>
              <a:rPr lang="en-US" altLang="ja-JP" sz="1700" dirty="0"/>
              <a:t>5</a:t>
            </a:r>
            <a:r>
              <a:rPr lang="ja-JP" altLang="en-US" sz="1700" dirty="0"/>
              <a:t>年度は？？</a:t>
            </a:r>
            <a:endParaRPr lang="en-US" altLang="ja-JP" sz="1700" dirty="0"/>
          </a:p>
          <a:p>
            <a:pPr marL="0" indent="0">
              <a:buNone/>
            </a:pPr>
            <a:r>
              <a:rPr lang="ja-JP" altLang="en-US" sz="1600" dirty="0"/>
              <a:t>現在企画案を東京都に申請中です。</a:t>
            </a:r>
            <a:endParaRPr lang="en-US" altLang="ja-JP" sz="1600" dirty="0"/>
          </a:p>
          <a:p>
            <a:pPr marL="0" indent="0">
              <a:buNone/>
            </a:pPr>
            <a:r>
              <a:rPr lang="ja-JP" altLang="en-US" sz="1600" dirty="0"/>
              <a:t>開催の折には、令和</a:t>
            </a:r>
            <a:r>
              <a:rPr lang="en-US" altLang="ja-JP" sz="1600" dirty="0"/>
              <a:t>4</a:t>
            </a:r>
            <a:r>
              <a:rPr lang="ja-JP" altLang="en-US" sz="1600" dirty="0"/>
              <a:t>年度を踏襲した形での開催となります。　</a:t>
            </a:r>
            <a:endParaRPr lang="en-US" altLang="ja-JP" sz="1600" dirty="0"/>
          </a:p>
          <a:p>
            <a:pPr marL="0" indent="0">
              <a:buNone/>
            </a:pPr>
            <a:r>
              <a:rPr lang="ja-JP" altLang="en-US" sz="1600" dirty="0"/>
              <a:t>告知は町田市内の全世帯向けに案内チラシのポスティング、市関連施設、金融機関、ウェブ掲載を予定しております。</a:t>
            </a:r>
            <a:endParaRPr lang="ja-JP" altLang="en-US" dirty="0"/>
          </a:p>
        </p:txBody>
      </p:sp>
      <p:sp>
        <p:nvSpPr>
          <p:cNvPr id="2" name="Rectangle 13">
            <a:extLst>
              <a:ext uri="{FF2B5EF4-FFF2-40B4-BE49-F238E27FC236}">
                <a16:creationId xmlns:a16="http://schemas.microsoft.com/office/drawing/2014/main" id="{33514B64-7726-9EC6-564A-C3AB6BAF6F64}"/>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10B06484-60EB-E4F6-0028-E44429AFF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205643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31175" y="2069477"/>
            <a:ext cx="11096724" cy="4247317"/>
          </a:xfrm>
          <a:prstGeom prst="rect">
            <a:avLst/>
          </a:prstGeom>
          <a:noFill/>
          <a:ln>
            <a:solidFill>
              <a:schemeClr val="tx1"/>
            </a:solidFill>
          </a:ln>
        </p:spPr>
        <p:txBody>
          <a:bodyPr wrap="square" rtlCol="0">
            <a:spAutoFit/>
          </a:bodyPr>
          <a:lstStyle/>
          <a:p>
            <a:r>
              <a:rPr lang="ja-JP" altLang="en-US" sz="2400" dirty="0"/>
              <a:t>■</a:t>
            </a:r>
            <a:r>
              <a:rPr lang="ja-JP" altLang="en-US" sz="2400" u="sng" dirty="0"/>
              <a:t>支援の内容</a:t>
            </a:r>
            <a:endParaRPr lang="en-US" altLang="ja-JP" sz="2400" u="sng" dirty="0"/>
          </a:p>
          <a:p>
            <a:r>
              <a:rPr lang="ja-JP" altLang="en-US" sz="2400" dirty="0"/>
              <a:t>多摩地域の</a:t>
            </a:r>
            <a:r>
              <a:rPr lang="ja-JP" altLang="en-US" sz="2400" b="1" dirty="0">
                <a:solidFill>
                  <a:srgbClr val="FF0000"/>
                </a:solidFill>
              </a:rPr>
              <a:t>「事業承継」</a:t>
            </a:r>
            <a:r>
              <a:rPr lang="ja-JP" altLang="en-US" sz="2400" dirty="0"/>
              <a:t>や</a:t>
            </a:r>
            <a:r>
              <a:rPr lang="ja-JP" altLang="en-US" sz="2400" b="1" dirty="0">
                <a:solidFill>
                  <a:srgbClr val="FF0000"/>
                </a:solidFill>
              </a:rPr>
              <a:t>「事業継続」</a:t>
            </a:r>
            <a:r>
              <a:rPr lang="ja-JP" altLang="en-US" sz="2400" dirty="0"/>
              <a:t>などの経営課題を抱える小規模事業者を対象に、課題解決のために中小企業診断士などの専門家を派遣し、事業の円滑な承継と持続的発展をサポートしております。</a:t>
            </a:r>
            <a:r>
              <a:rPr lang="ja-JP" altLang="en-US" sz="2400" b="1" dirty="0">
                <a:solidFill>
                  <a:srgbClr val="FF0000"/>
                </a:solidFill>
              </a:rPr>
              <a:t>１社につき最大１２回まで無料で専門家の支援</a:t>
            </a:r>
            <a:r>
              <a:rPr lang="ja-JP" altLang="en-US" sz="2400" dirty="0"/>
              <a:t>を受けることができます。</a:t>
            </a:r>
            <a:endParaRPr lang="en-US" altLang="ja-JP" sz="2400" dirty="0"/>
          </a:p>
          <a:p>
            <a:endParaRPr lang="en-US" altLang="ja-JP" sz="2400" dirty="0"/>
          </a:p>
          <a:p>
            <a:r>
              <a:rPr lang="ja-JP" altLang="en-US" sz="2400" dirty="0"/>
              <a:t>コーディネーターが経営状況をヒアリングし、登録している</a:t>
            </a:r>
            <a:r>
              <a:rPr lang="en-US" altLang="ja-JP" sz="2400" b="1" dirty="0">
                <a:solidFill>
                  <a:srgbClr val="FF0000"/>
                </a:solidFill>
              </a:rPr>
              <a:t>※</a:t>
            </a:r>
            <a:r>
              <a:rPr lang="ja-JP" altLang="en-US" sz="2400" b="1" dirty="0">
                <a:solidFill>
                  <a:srgbClr val="FF0000"/>
                </a:solidFill>
              </a:rPr>
              <a:t>２００名以上の専門家</a:t>
            </a:r>
            <a:r>
              <a:rPr lang="ja-JP" altLang="en-US" sz="2400" dirty="0"/>
              <a:t>から最適な専門家を選定し、課題解決のサポートをおこなっており、年間約</a:t>
            </a:r>
            <a:r>
              <a:rPr lang="en-US" altLang="ja-JP" sz="2400" dirty="0"/>
              <a:t>170</a:t>
            </a:r>
            <a:r>
              <a:rPr lang="ja-JP" altLang="en-US" sz="2400" dirty="0"/>
              <a:t>社に</a:t>
            </a:r>
            <a:r>
              <a:rPr lang="en-US" altLang="ja-JP" sz="2400" dirty="0"/>
              <a:t>900</a:t>
            </a:r>
            <a:r>
              <a:rPr lang="ja-JP" altLang="en-US" sz="2400" dirty="0"/>
              <a:t>回の専門家派遣をおこなっています。</a:t>
            </a:r>
            <a:endParaRPr lang="en-US" altLang="ja-JP" sz="2400" dirty="0"/>
          </a:p>
          <a:p>
            <a:endParaRPr lang="en-US" altLang="ja-JP" dirty="0"/>
          </a:p>
          <a:p>
            <a:r>
              <a:rPr lang="en-US" altLang="ja-JP" dirty="0"/>
              <a:t>※</a:t>
            </a:r>
            <a:r>
              <a:rPr lang="ja-JP" altLang="en-US" dirty="0"/>
              <a:t>中小企業診断士、社会保険労務士、税理士、行政書士、弁理士、弁護士、司法書士、</a:t>
            </a:r>
            <a:r>
              <a:rPr lang="en-US" altLang="ja-JP" dirty="0"/>
              <a:t>Web</a:t>
            </a:r>
            <a:r>
              <a:rPr lang="ja-JP" altLang="en-US" dirty="0"/>
              <a:t>コンサルタント、フー ドコーディネーター、エコアクション専門家、省エネの専門家、</a:t>
            </a:r>
            <a:r>
              <a:rPr lang="en-US" altLang="ja-JP" dirty="0"/>
              <a:t>ISO</a:t>
            </a:r>
            <a:r>
              <a:rPr lang="ja-JP" altLang="en-US" dirty="0"/>
              <a:t>導入専門家など、課題に応じて選定いたします。</a:t>
            </a:r>
          </a:p>
        </p:txBody>
      </p:sp>
      <p:sp>
        <p:nvSpPr>
          <p:cNvPr id="8" name="テキスト ボックス 7"/>
          <p:cNvSpPr txBox="1"/>
          <p:nvPr/>
        </p:nvSpPr>
        <p:spPr>
          <a:xfrm>
            <a:off x="463060" y="416121"/>
            <a:ext cx="10094104"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5</a:t>
            </a:r>
            <a:r>
              <a:rPr lang="ja-JP" altLang="en-US" sz="3200" dirty="0">
                <a:solidFill>
                  <a:schemeClr val="accent1">
                    <a:lumMod val="75000"/>
                  </a:schemeClr>
                </a:solidFill>
              </a:rPr>
              <a:t>）多摩ビジネスサポートセンター </a:t>
            </a:r>
            <a:endParaRPr lang="en-US" altLang="ja-JP" sz="3200" dirty="0">
              <a:solidFill>
                <a:schemeClr val="accent1">
                  <a:lumMod val="75000"/>
                </a:schemeClr>
              </a:solidFill>
            </a:endParaRPr>
          </a:p>
        </p:txBody>
      </p:sp>
      <p:sp>
        <p:nvSpPr>
          <p:cNvPr id="6" name="スライド番号プレースホルダー 5"/>
          <p:cNvSpPr>
            <a:spLocks noGrp="1"/>
          </p:cNvSpPr>
          <p:nvPr>
            <p:ph type="sldNum" sz="quarter" idx="12"/>
          </p:nvPr>
        </p:nvSpPr>
        <p:spPr/>
        <p:txBody>
          <a:bodyPr/>
          <a:lstStyle/>
          <a:p>
            <a:fld id="{B273FEED-E542-4C49-8EA0-D0E88CD7E39E}" type="slidenum">
              <a:rPr kumimoji="1" lang="ja-JP" altLang="en-US" smtClean="0"/>
              <a:t>13</a:t>
            </a:fld>
            <a:endParaRPr kumimoji="1" lang="ja-JP" altLang="en-US" dirty="0"/>
          </a:p>
        </p:txBody>
      </p:sp>
      <p:sp>
        <p:nvSpPr>
          <p:cNvPr id="7" name="テキスト ボックス 6"/>
          <p:cNvSpPr txBox="1"/>
          <p:nvPr/>
        </p:nvSpPr>
        <p:spPr>
          <a:xfrm>
            <a:off x="686543" y="1140262"/>
            <a:ext cx="10954240" cy="830997"/>
          </a:xfrm>
          <a:prstGeom prst="rect">
            <a:avLst/>
          </a:prstGeom>
          <a:noFill/>
        </p:spPr>
        <p:txBody>
          <a:bodyPr wrap="square" rtlCol="0">
            <a:spAutoFit/>
          </a:bodyPr>
          <a:lstStyle/>
          <a:p>
            <a:r>
              <a:rPr lang="ja-JP" altLang="en-US" sz="2400" dirty="0"/>
              <a:t>多摩ビジネスサポートセンターは、平成</a:t>
            </a:r>
            <a:r>
              <a:rPr lang="en-US" altLang="ja-JP" sz="2400" dirty="0"/>
              <a:t>30</a:t>
            </a:r>
            <a:r>
              <a:rPr lang="ja-JP" altLang="en-US" sz="2400" dirty="0"/>
              <a:t>年</a:t>
            </a:r>
            <a:r>
              <a:rPr lang="en-US" altLang="ja-JP" sz="2400" dirty="0"/>
              <a:t>4</a:t>
            </a:r>
            <a:r>
              <a:rPr lang="ja-JP" altLang="en-US" sz="2400" dirty="0"/>
              <a:t>月に東京都の補助金により町田商工会議所に支援拠点として設置された組織です。</a:t>
            </a:r>
            <a:endParaRPr lang="en-US" altLang="ja-JP" sz="2400" dirty="0"/>
          </a:p>
        </p:txBody>
      </p:sp>
      <p:sp>
        <p:nvSpPr>
          <p:cNvPr id="2" name="Rectangle 13">
            <a:extLst>
              <a:ext uri="{FF2B5EF4-FFF2-40B4-BE49-F238E27FC236}">
                <a16:creationId xmlns:a16="http://schemas.microsoft.com/office/drawing/2014/main" id="{7D4AAE5E-41E9-5AAA-85F8-9F413C326D83}"/>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58E84B15-EFBB-5309-A6B5-446650F0E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210819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1" y="200639"/>
            <a:ext cx="9851372"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6</a:t>
            </a:r>
            <a:r>
              <a:rPr lang="ja-JP" altLang="en-US" sz="3200" dirty="0">
                <a:solidFill>
                  <a:schemeClr val="accent1">
                    <a:lumMod val="75000"/>
                  </a:schemeClr>
                </a:solidFill>
              </a:rPr>
              <a:t>）各種交流会事業</a:t>
            </a:r>
            <a:r>
              <a:rPr lang="en-US" altLang="zh-TW" sz="3200" dirty="0">
                <a:solidFill>
                  <a:schemeClr val="accent1">
                    <a:lumMod val="75000"/>
                  </a:schemeClr>
                </a:solidFill>
              </a:rPr>
              <a:t>-1</a:t>
            </a:r>
            <a:endParaRPr lang="en-US" altLang="ja-JP" sz="3200" dirty="0">
              <a:solidFill>
                <a:schemeClr val="accent1">
                  <a:lumMod val="75000"/>
                </a:schemeClr>
              </a:solidFill>
            </a:endParaRPr>
          </a:p>
        </p:txBody>
      </p:sp>
      <p:sp>
        <p:nvSpPr>
          <p:cNvPr id="6" name="スライド番号プレースホルダー 5"/>
          <p:cNvSpPr>
            <a:spLocks noGrp="1"/>
          </p:cNvSpPr>
          <p:nvPr>
            <p:ph type="sldNum" sz="quarter" idx="12"/>
          </p:nvPr>
        </p:nvSpPr>
        <p:spPr/>
        <p:txBody>
          <a:bodyPr/>
          <a:lstStyle/>
          <a:p>
            <a:fld id="{B273FEED-E542-4C49-8EA0-D0E88CD7E39E}" type="slidenum">
              <a:rPr kumimoji="1" lang="ja-JP" altLang="en-US" smtClean="0"/>
              <a:t>14</a:t>
            </a:fld>
            <a:endParaRPr kumimoji="1" lang="ja-JP" altLang="en-US"/>
          </a:p>
        </p:txBody>
      </p:sp>
      <p:sp>
        <p:nvSpPr>
          <p:cNvPr id="7" name="テキスト ボックス 6"/>
          <p:cNvSpPr txBox="1"/>
          <p:nvPr/>
        </p:nvSpPr>
        <p:spPr>
          <a:xfrm>
            <a:off x="563711" y="826358"/>
            <a:ext cx="10954240" cy="830997"/>
          </a:xfrm>
          <a:prstGeom prst="rect">
            <a:avLst/>
          </a:prstGeom>
          <a:noFill/>
        </p:spPr>
        <p:txBody>
          <a:bodyPr wrap="square" rtlCol="0">
            <a:spAutoFit/>
          </a:bodyPr>
          <a:lstStyle/>
          <a:p>
            <a:r>
              <a:rPr lang="ja-JP" altLang="en-US" sz="2400" dirty="0"/>
              <a:t>異業種交流会やテーマ別、業種別、産学公交流、他商工会議所等の様々な視点からの</a:t>
            </a:r>
            <a:r>
              <a:rPr lang="ja-JP" altLang="en-US" sz="2400" b="1" dirty="0">
                <a:solidFill>
                  <a:srgbClr val="FF0000"/>
                </a:solidFill>
              </a:rPr>
              <a:t>ビジネス交流会</a:t>
            </a:r>
            <a:r>
              <a:rPr lang="ja-JP" altLang="en-US" sz="2400" dirty="0"/>
              <a:t>を</a:t>
            </a:r>
            <a:r>
              <a:rPr lang="en-US" altLang="ja-JP" sz="2400" dirty="0"/>
              <a:t>1</a:t>
            </a:r>
            <a:r>
              <a:rPr lang="ja-JP" altLang="en-US" sz="2400" dirty="0"/>
              <a:t>年間を通して開催しております。</a:t>
            </a:r>
            <a:endParaRPr lang="en-US" altLang="ja-JP" sz="2400" dirty="0"/>
          </a:p>
        </p:txBody>
      </p:sp>
      <p:sp>
        <p:nvSpPr>
          <p:cNvPr id="10" name="テキスト ボックス 9"/>
          <p:cNvSpPr txBox="1"/>
          <p:nvPr/>
        </p:nvSpPr>
        <p:spPr>
          <a:xfrm>
            <a:off x="563711" y="1714630"/>
            <a:ext cx="11096724" cy="4893647"/>
          </a:xfrm>
          <a:prstGeom prst="rect">
            <a:avLst/>
          </a:prstGeom>
          <a:noFill/>
          <a:ln>
            <a:solidFill>
              <a:schemeClr val="tx1"/>
            </a:solidFill>
          </a:ln>
        </p:spPr>
        <p:txBody>
          <a:bodyPr wrap="square" rtlCol="0">
            <a:spAutoFit/>
          </a:bodyPr>
          <a:lstStyle/>
          <a:p>
            <a:r>
              <a:rPr lang="ja-JP" altLang="en-US" sz="2400" dirty="0"/>
              <a:t>■</a:t>
            </a:r>
            <a:r>
              <a:rPr lang="ja-JP" altLang="en-US" sz="2400" u="sng" dirty="0"/>
              <a:t>交流会内容</a:t>
            </a:r>
            <a:r>
              <a:rPr lang="ja-JP" altLang="en-US" sz="2400" dirty="0"/>
              <a:t>　</a:t>
            </a:r>
            <a:endParaRPr lang="en-US" altLang="ja-JP" sz="2400" dirty="0"/>
          </a:p>
          <a:p>
            <a:r>
              <a:rPr lang="ja-JP" altLang="en-US" sz="2400" dirty="0"/>
              <a:t>　・広域ビジネス交流会</a:t>
            </a:r>
            <a:endParaRPr lang="en-US" altLang="ja-JP" sz="2400" dirty="0"/>
          </a:p>
          <a:p>
            <a:r>
              <a:rPr lang="ja-JP" altLang="en-US" sz="2400" dirty="0"/>
              <a:t>　　～町田、相模原、八王子でビジネスチャンスを～</a:t>
            </a:r>
            <a:endParaRPr lang="en-US" altLang="ja-JP" sz="2400" dirty="0"/>
          </a:p>
          <a:p>
            <a:r>
              <a:rPr lang="ja-JP" altLang="en-US" sz="2400" dirty="0"/>
              <a:t>　  日時：令和</a:t>
            </a:r>
            <a:r>
              <a:rPr lang="en-US" altLang="ja-JP" sz="2400" dirty="0"/>
              <a:t>5</a:t>
            </a:r>
            <a:r>
              <a:rPr lang="ja-JP" altLang="en-US" sz="2400" dirty="0"/>
              <a:t>年</a:t>
            </a:r>
            <a:r>
              <a:rPr lang="en-US" altLang="ja-JP" sz="2400" dirty="0"/>
              <a:t>3</a:t>
            </a:r>
            <a:r>
              <a:rPr lang="ja-JP" altLang="en-US" sz="2400" dirty="0"/>
              <a:t>月</a:t>
            </a:r>
            <a:r>
              <a:rPr lang="en-US" altLang="ja-JP" sz="2400" dirty="0"/>
              <a:t>8</a:t>
            </a:r>
            <a:r>
              <a:rPr lang="ja-JP" altLang="en-US" sz="2400" dirty="0"/>
              <a:t>日（水）</a:t>
            </a:r>
            <a:r>
              <a:rPr lang="en-US" altLang="ja-JP" sz="2400" dirty="0"/>
              <a:t>14</a:t>
            </a:r>
            <a:r>
              <a:rPr lang="ja-JP" altLang="en-US" sz="2400" dirty="0"/>
              <a:t>時～</a:t>
            </a:r>
            <a:r>
              <a:rPr lang="en-US" altLang="ja-JP" sz="2400" dirty="0"/>
              <a:t>16</a:t>
            </a:r>
            <a:r>
              <a:rPr lang="ja-JP" altLang="en-US" sz="2400" dirty="0"/>
              <a:t>時</a:t>
            </a:r>
          </a:p>
          <a:p>
            <a:r>
              <a:rPr lang="ja-JP" altLang="en-US" sz="2400" dirty="0"/>
              <a:t>　  会場：レンブラントホテル東京町田</a:t>
            </a:r>
            <a:endParaRPr lang="en-US" altLang="ja-JP" sz="2400" dirty="0"/>
          </a:p>
          <a:p>
            <a:r>
              <a:rPr lang="ja-JP" altLang="en-US" sz="2400" dirty="0"/>
              <a:t>　  参加費：</a:t>
            </a:r>
            <a:r>
              <a:rPr lang="en-US" altLang="ja-JP" sz="2400" dirty="0"/>
              <a:t>2,000</a:t>
            </a:r>
            <a:r>
              <a:rPr lang="ja-JP" altLang="en-US" sz="2400" dirty="0"/>
              <a:t>円</a:t>
            </a:r>
            <a:r>
              <a:rPr lang="en-US" altLang="ja-JP" sz="2400" dirty="0"/>
              <a:t>/</a:t>
            </a:r>
            <a:r>
              <a:rPr lang="ja-JP" altLang="en-US" sz="2400" dirty="0"/>
              <a:t>人</a:t>
            </a:r>
          </a:p>
          <a:p>
            <a:r>
              <a:rPr lang="ja-JP" altLang="en-US" sz="2400" dirty="0"/>
              <a:t>     対象：町田商工会議所の会員事業所</a:t>
            </a:r>
          </a:p>
          <a:p>
            <a:r>
              <a:rPr lang="ja-JP" altLang="en-US" sz="2400" dirty="0"/>
              <a:t>     申込：当所</a:t>
            </a:r>
            <a:r>
              <a:rPr lang="en-US" altLang="ja-JP" sz="2400" dirty="0"/>
              <a:t>HP</a:t>
            </a:r>
            <a:r>
              <a:rPr lang="ja-JP" altLang="en-US" sz="2400" dirty="0"/>
              <a:t>より（申込締切</a:t>
            </a:r>
            <a:r>
              <a:rPr lang="en-US" altLang="ja-JP" sz="2400" dirty="0"/>
              <a:t>2</a:t>
            </a:r>
            <a:r>
              <a:rPr lang="ja-JP" altLang="en-US" sz="2400" dirty="0"/>
              <a:t>月</a:t>
            </a:r>
            <a:r>
              <a:rPr lang="en-US" altLang="ja-JP" sz="2400" dirty="0"/>
              <a:t>20</a:t>
            </a:r>
            <a:r>
              <a:rPr lang="ja-JP" altLang="en-US" sz="2400" dirty="0"/>
              <a:t>日（月））</a:t>
            </a:r>
            <a:endParaRPr lang="en-US" altLang="ja-JP" sz="2400" dirty="0"/>
          </a:p>
          <a:p>
            <a:r>
              <a:rPr lang="ja-JP" altLang="en-US" sz="2400" dirty="0"/>
              <a:t>（</a:t>
            </a:r>
            <a:r>
              <a:rPr lang="en-US" altLang="ja-JP" sz="2400" dirty="0"/>
              <a:t>※</a:t>
            </a:r>
            <a:r>
              <a:rPr lang="ja-JP" altLang="en-US" sz="2400" dirty="0"/>
              <a:t>令和</a:t>
            </a:r>
            <a:r>
              <a:rPr lang="en-US" altLang="ja-JP" sz="2400" dirty="0"/>
              <a:t>5</a:t>
            </a:r>
            <a:r>
              <a:rPr lang="ja-JP" altLang="en-US" sz="2400" dirty="0"/>
              <a:t>年度開催予定）</a:t>
            </a:r>
            <a:endParaRPr lang="en-US" altLang="ja-JP" sz="2400" dirty="0"/>
          </a:p>
          <a:p>
            <a:r>
              <a:rPr lang="ja-JP" altLang="en-US" sz="2400" dirty="0"/>
              <a:t>　・会員交流会</a:t>
            </a:r>
          </a:p>
          <a:p>
            <a:r>
              <a:rPr lang="ja-JP" altLang="en-US" sz="2400" dirty="0"/>
              <a:t>　・新入会員交流会</a:t>
            </a:r>
          </a:p>
          <a:p>
            <a:r>
              <a:rPr lang="ja-JP" altLang="en-US" sz="2400" dirty="0"/>
              <a:t>　・新年賀詞交歓会（新春会員の集い）　</a:t>
            </a:r>
            <a:endParaRPr lang="en-US" altLang="ja-JP" sz="2400" dirty="0"/>
          </a:p>
          <a:p>
            <a:r>
              <a:rPr lang="ja-JP" altLang="en-US" sz="2400" dirty="0"/>
              <a:t>　・各部会、支部主催交流会　他</a:t>
            </a:r>
            <a:endParaRPr lang="en-US" altLang="ja-JP" sz="2400" dirty="0"/>
          </a:p>
        </p:txBody>
      </p:sp>
      <p:pic>
        <p:nvPicPr>
          <p:cNvPr id="5" name="図 4" descr="屋内, ケーキ, テーブル, 部屋 が含まれている画像&#10;&#10;自動的に生成された説明">
            <a:extLst>
              <a:ext uri="{FF2B5EF4-FFF2-40B4-BE49-F238E27FC236}">
                <a16:creationId xmlns:a16="http://schemas.microsoft.com/office/drawing/2014/main" id="{4DDBF709-F105-31DC-60A2-BD248B601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5409" y="1802697"/>
            <a:ext cx="3136377" cy="2352283"/>
          </a:xfrm>
          <a:prstGeom prst="rect">
            <a:avLst/>
          </a:prstGeom>
        </p:spPr>
      </p:pic>
      <p:pic>
        <p:nvPicPr>
          <p:cNvPr id="9" name="図 8" descr="空港のロビーにいる人々&#10;&#10;自動的に生成された説明">
            <a:extLst>
              <a:ext uri="{FF2B5EF4-FFF2-40B4-BE49-F238E27FC236}">
                <a16:creationId xmlns:a16="http://schemas.microsoft.com/office/drawing/2014/main" id="{75A2AAA8-A252-5A13-3E62-F7D9A5E73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308" y="4185297"/>
            <a:ext cx="3136377" cy="2352283"/>
          </a:xfrm>
          <a:prstGeom prst="rect">
            <a:avLst/>
          </a:prstGeom>
        </p:spPr>
      </p:pic>
      <p:sp>
        <p:nvSpPr>
          <p:cNvPr id="2" name="Rectangle 13">
            <a:extLst>
              <a:ext uri="{FF2B5EF4-FFF2-40B4-BE49-F238E27FC236}">
                <a16:creationId xmlns:a16="http://schemas.microsoft.com/office/drawing/2014/main" id="{AE10C5C1-7D2D-39C2-8BE5-73A922BB0687}"/>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ED0B8AB8-1B34-CA32-208D-CCC0C67983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365863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1" y="277386"/>
            <a:ext cx="9851372"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6</a:t>
            </a:r>
            <a:r>
              <a:rPr lang="ja-JP" altLang="en-US" sz="3200" dirty="0">
                <a:solidFill>
                  <a:schemeClr val="accent1">
                    <a:lumMod val="75000"/>
                  </a:schemeClr>
                </a:solidFill>
              </a:rPr>
              <a:t>）各種交流会事業</a:t>
            </a:r>
            <a:r>
              <a:rPr lang="en-US" altLang="ja-JP" sz="3200" dirty="0">
                <a:solidFill>
                  <a:schemeClr val="accent1">
                    <a:lumMod val="75000"/>
                  </a:schemeClr>
                </a:solidFill>
              </a:rPr>
              <a:t>-2</a:t>
            </a:r>
          </a:p>
        </p:txBody>
      </p:sp>
      <p:sp>
        <p:nvSpPr>
          <p:cNvPr id="6" name="スライド番号プレースホルダー 5"/>
          <p:cNvSpPr>
            <a:spLocks noGrp="1"/>
          </p:cNvSpPr>
          <p:nvPr>
            <p:ph type="sldNum" sz="quarter" idx="12"/>
          </p:nvPr>
        </p:nvSpPr>
        <p:spPr/>
        <p:txBody>
          <a:bodyPr/>
          <a:lstStyle/>
          <a:p>
            <a:fld id="{B273FEED-E542-4C49-8EA0-D0E88CD7E39E}" type="slidenum">
              <a:rPr kumimoji="1" lang="ja-JP" altLang="en-US" smtClean="0"/>
              <a:t>15</a:t>
            </a:fld>
            <a:endParaRPr kumimoji="1" lang="ja-JP" altLang="en-US"/>
          </a:p>
        </p:txBody>
      </p:sp>
      <p:sp>
        <p:nvSpPr>
          <p:cNvPr id="10" name="テキスト ボックス 9"/>
          <p:cNvSpPr txBox="1"/>
          <p:nvPr/>
        </p:nvSpPr>
        <p:spPr>
          <a:xfrm>
            <a:off x="550063" y="961533"/>
            <a:ext cx="11096724" cy="5632311"/>
          </a:xfrm>
          <a:prstGeom prst="rect">
            <a:avLst/>
          </a:prstGeom>
          <a:noFill/>
          <a:ln>
            <a:solidFill>
              <a:schemeClr val="tx1"/>
            </a:solidFill>
          </a:ln>
        </p:spPr>
        <p:txBody>
          <a:bodyPr wrap="square" rtlCol="0">
            <a:spAutoFit/>
          </a:bodyPr>
          <a:lstStyle/>
          <a:p>
            <a:r>
              <a:rPr lang="ja-JP" altLang="en-US" sz="2000" dirty="0"/>
              <a:t> ■</a:t>
            </a:r>
            <a:r>
              <a:rPr lang="ja-JP" altLang="en-US" sz="2000" u="sng" dirty="0"/>
              <a:t>青年部</a:t>
            </a:r>
            <a:r>
              <a:rPr lang="ja-JP" altLang="en-US" sz="2000" dirty="0"/>
              <a:t>　</a:t>
            </a:r>
            <a:endParaRPr lang="en-US" altLang="ja-JP" sz="2000" dirty="0"/>
          </a:p>
          <a:p>
            <a:r>
              <a:rPr lang="ja-JP" altLang="en-US" sz="2000" dirty="0"/>
              <a:t>     次代への先導者となるべく資質向上に努め、中小企業ならびに地域経済の活性化   </a:t>
            </a:r>
            <a:endParaRPr lang="en-US" altLang="ja-JP" sz="2000" dirty="0"/>
          </a:p>
          <a:p>
            <a:r>
              <a:rPr lang="en-US" altLang="ja-JP" sz="2000" dirty="0"/>
              <a:t>     </a:t>
            </a:r>
            <a:r>
              <a:rPr lang="ja-JP" altLang="en-US" sz="2000" dirty="0"/>
              <a:t>に貢献することを目的とし事業を行っております。</a:t>
            </a:r>
            <a:endParaRPr lang="en-US" altLang="ja-JP" sz="2000" dirty="0"/>
          </a:p>
          <a:p>
            <a:r>
              <a:rPr lang="en-US" altLang="ja-JP" sz="2000" dirty="0"/>
              <a:t>     (</a:t>
            </a:r>
            <a:r>
              <a:rPr lang="ja-JP" altLang="en-US" sz="2000" dirty="0"/>
              <a:t>入会資格</a:t>
            </a:r>
            <a:r>
              <a:rPr lang="en-US" altLang="ja-JP" sz="2000" dirty="0"/>
              <a:t>)</a:t>
            </a:r>
            <a:r>
              <a:rPr lang="ja-JP" altLang="en-US" sz="2000" dirty="0"/>
              <a:t>　当所会員事業所の経営者並びに会員事業者が推薦する方</a:t>
            </a:r>
          </a:p>
          <a:p>
            <a:r>
              <a:rPr lang="ja-JP" altLang="en-US" sz="2000" dirty="0"/>
              <a:t>　　　　　　　　　  年齢が満</a:t>
            </a:r>
            <a:r>
              <a:rPr lang="en-US" altLang="ja-JP" sz="2000" dirty="0"/>
              <a:t>20</a:t>
            </a:r>
            <a:r>
              <a:rPr lang="ja-JP" altLang="en-US" sz="2000" dirty="0"/>
              <a:t>歳以上、満</a:t>
            </a:r>
            <a:r>
              <a:rPr lang="en-US" altLang="ja-JP" sz="2000" dirty="0"/>
              <a:t>49</a:t>
            </a:r>
            <a:r>
              <a:rPr lang="ja-JP" altLang="en-US" sz="2000" dirty="0"/>
              <a:t>歳以下の方</a:t>
            </a:r>
            <a:endParaRPr lang="en-US" altLang="ja-JP" sz="2000" dirty="0"/>
          </a:p>
          <a:p>
            <a:r>
              <a:rPr lang="ja-JP" altLang="en-US" sz="2000" dirty="0"/>
              <a:t>　　　　　　　　　  町田商工会議所会員事業所の方</a:t>
            </a:r>
            <a:endParaRPr lang="en-US" altLang="ja-JP" sz="2000" dirty="0"/>
          </a:p>
          <a:p>
            <a:r>
              <a:rPr lang="ja-JP" altLang="en-US" sz="2000" dirty="0"/>
              <a:t>　　</a:t>
            </a:r>
            <a:r>
              <a:rPr lang="en-US" altLang="ja-JP" sz="2000" dirty="0"/>
              <a:t>(</a:t>
            </a:r>
            <a:r>
              <a:rPr lang="ja-JP" altLang="en-US" sz="2000" dirty="0"/>
              <a:t>会　費</a:t>
            </a:r>
            <a:r>
              <a:rPr lang="en-US" altLang="ja-JP" sz="2000" dirty="0"/>
              <a:t>)</a:t>
            </a:r>
            <a:r>
              <a:rPr lang="ja-JP" altLang="en-US" sz="2000" dirty="0"/>
              <a:t>　     入会金</a:t>
            </a:r>
            <a:r>
              <a:rPr lang="en-US" altLang="ja-JP" sz="2000" dirty="0"/>
              <a:t>5,000</a:t>
            </a:r>
            <a:r>
              <a:rPr lang="ja-JP" altLang="en-US" sz="2000" dirty="0"/>
              <a:t>円、月会費</a:t>
            </a:r>
            <a:r>
              <a:rPr lang="en-US" altLang="ja-JP" sz="2000" dirty="0"/>
              <a:t>2,000</a:t>
            </a:r>
            <a:r>
              <a:rPr lang="ja-JP" altLang="en-US" sz="2000" dirty="0"/>
              <a:t>円（年会費</a:t>
            </a:r>
            <a:r>
              <a:rPr lang="en-US" altLang="ja-JP" sz="2000" dirty="0"/>
              <a:t>24,000</a:t>
            </a:r>
            <a:r>
              <a:rPr lang="ja-JP" altLang="en-US" sz="2000" dirty="0"/>
              <a:t>円）</a:t>
            </a:r>
            <a:endParaRPr lang="en-US" altLang="ja-JP" sz="2000" dirty="0"/>
          </a:p>
          <a:p>
            <a:r>
              <a:rPr lang="ja-JP" altLang="en-US" sz="2000" dirty="0"/>
              <a:t>　　</a:t>
            </a:r>
            <a:r>
              <a:rPr lang="en-US" altLang="ja-JP" sz="2000" dirty="0"/>
              <a:t>(</a:t>
            </a:r>
            <a:r>
              <a:rPr lang="ja-JP" altLang="en-US" sz="2000" dirty="0"/>
              <a:t>会員数</a:t>
            </a:r>
            <a:r>
              <a:rPr lang="en-US" altLang="ja-JP" sz="2000" dirty="0"/>
              <a:t>)       105</a:t>
            </a:r>
            <a:r>
              <a:rPr lang="ja-JP" altLang="en-US" sz="2000" dirty="0"/>
              <a:t>名</a:t>
            </a:r>
            <a:endParaRPr lang="en-US" altLang="ja-JP" sz="2000" dirty="0"/>
          </a:p>
          <a:p>
            <a:r>
              <a:rPr lang="ja-JP" altLang="en-US" sz="2000" dirty="0"/>
              <a:t>　　</a:t>
            </a:r>
            <a:r>
              <a:rPr lang="en-US" altLang="ja-JP" sz="2000" dirty="0"/>
              <a:t>(</a:t>
            </a:r>
            <a:r>
              <a:rPr lang="ja-JP" altLang="en-US" sz="2000" dirty="0"/>
              <a:t>交流事業</a:t>
            </a:r>
            <a:r>
              <a:rPr lang="en-US" altLang="ja-JP" sz="2000" dirty="0"/>
              <a:t>)</a:t>
            </a:r>
            <a:r>
              <a:rPr lang="ja-JP" altLang="en-US" sz="2000" dirty="0"/>
              <a:t>　青年部会員内の交流、他商工会議所青年部との交流会</a:t>
            </a:r>
            <a:endParaRPr lang="en-US" altLang="ja-JP" sz="2000" dirty="0"/>
          </a:p>
          <a:p>
            <a:endParaRPr lang="en-US" altLang="ja-JP" sz="2000" dirty="0"/>
          </a:p>
          <a:p>
            <a:r>
              <a:rPr lang="ja-JP" altLang="en-US" sz="2000" dirty="0"/>
              <a:t>■</a:t>
            </a:r>
            <a:r>
              <a:rPr lang="ja-JP" altLang="en-US" sz="2000" u="sng" dirty="0"/>
              <a:t>女性会</a:t>
            </a:r>
            <a:endParaRPr lang="en-US" altLang="ja-JP" sz="2000" u="sng" dirty="0"/>
          </a:p>
          <a:p>
            <a:r>
              <a:rPr lang="ja-JP" altLang="en-US" sz="2000" dirty="0"/>
              <a:t>　　働く女性としての資質の向上を目指すとともに、女性ならではの豊富な感性と積極　　</a:t>
            </a:r>
            <a:endParaRPr lang="en-US" altLang="ja-JP" sz="2000" dirty="0"/>
          </a:p>
          <a:p>
            <a:r>
              <a:rPr lang="ja-JP" altLang="en-US" sz="2000" dirty="0"/>
              <a:t>　　的な行動力で、地域経済並びに社会福祉の増進の一助となるよう活動を行ってい　</a:t>
            </a:r>
            <a:endParaRPr lang="en-US" altLang="ja-JP" sz="2000" dirty="0"/>
          </a:p>
          <a:p>
            <a:r>
              <a:rPr lang="ja-JP" altLang="en-US" sz="2000" dirty="0"/>
              <a:t>　　ます。</a:t>
            </a:r>
            <a:endParaRPr lang="en-US" altLang="ja-JP" sz="2000" dirty="0"/>
          </a:p>
          <a:p>
            <a:r>
              <a:rPr lang="ja-JP" altLang="en-US" sz="2000" dirty="0"/>
              <a:t>　　</a:t>
            </a:r>
            <a:r>
              <a:rPr lang="en-US" altLang="ja-JP" sz="2000" dirty="0"/>
              <a:t> (</a:t>
            </a:r>
            <a:r>
              <a:rPr lang="ja-JP" altLang="en-US" sz="2000" dirty="0"/>
              <a:t>入会資格</a:t>
            </a:r>
            <a:r>
              <a:rPr lang="en-US" altLang="ja-JP" sz="2000" dirty="0"/>
              <a:t>)</a:t>
            </a:r>
            <a:r>
              <a:rPr lang="ja-JP" altLang="en-US" sz="2000" dirty="0"/>
              <a:t>　町田商工会議所の会員事業所の女性経営者、役員、従業員の方</a:t>
            </a:r>
            <a:endParaRPr lang="en-US" altLang="ja-JP" sz="2000" dirty="0"/>
          </a:p>
          <a:p>
            <a:r>
              <a:rPr lang="ja-JP" altLang="en-US" sz="2000" dirty="0"/>
              <a:t>　　 </a:t>
            </a:r>
            <a:r>
              <a:rPr lang="en-US" altLang="ja-JP" sz="2000" dirty="0"/>
              <a:t>(</a:t>
            </a:r>
            <a:r>
              <a:rPr lang="ja-JP" altLang="en-US" sz="2000" dirty="0"/>
              <a:t>会　費</a:t>
            </a:r>
            <a:r>
              <a:rPr lang="en-US" altLang="ja-JP" sz="2000" dirty="0"/>
              <a:t>)</a:t>
            </a:r>
            <a:r>
              <a:rPr lang="ja-JP" altLang="en-US" sz="2000" dirty="0"/>
              <a:t>　      年会費</a:t>
            </a:r>
            <a:r>
              <a:rPr lang="en-US" altLang="ja-JP" sz="2000" dirty="0"/>
              <a:t>5,000</a:t>
            </a:r>
            <a:r>
              <a:rPr lang="ja-JP" altLang="en-US" sz="2000" dirty="0"/>
              <a:t>円</a:t>
            </a:r>
            <a:endParaRPr lang="en-US" altLang="ja-JP" sz="2000" dirty="0"/>
          </a:p>
          <a:p>
            <a:r>
              <a:rPr lang="ja-JP" altLang="en-US" sz="2000" dirty="0"/>
              <a:t>       </a:t>
            </a:r>
            <a:r>
              <a:rPr lang="en-US" altLang="ja-JP" sz="2000" dirty="0"/>
              <a:t>(</a:t>
            </a:r>
            <a:r>
              <a:rPr lang="ja-JP" altLang="en-US" sz="2000" dirty="0"/>
              <a:t>会員数</a:t>
            </a:r>
            <a:r>
              <a:rPr lang="en-US" altLang="ja-JP" sz="2000" dirty="0"/>
              <a:t>)        105</a:t>
            </a:r>
            <a:r>
              <a:rPr lang="ja-JP" altLang="en-US" sz="2000" dirty="0"/>
              <a:t>名</a:t>
            </a:r>
            <a:endParaRPr lang="en-US" altLang="ja-JP" sz="2000" dirty="0"/>
          </a:p>
          <a:p>
            <a:r>
              <a:rPr lang="ja-JP" altLang="en-US" sz="2000" dirty="0"/>
              <a:t>       </a:t>
            </a:r>
            <a:r>
              <a:rPr lang="en-US" altLang="ja-JP" sz="2000" dirty="0"/>
              <a:t>(</a:t>
            </a:r>
            <a:r>
              <a:rPr lang="ja-JP" altLang="en-US" sz="2000" dirty="0"/>
              <a:t>交流事業</a:t>
            </a:r>
            <a:r>
              <a:rPr lang="en-US" altLang="ja-JP" sz="2000" dirty="0"/>
              <a:t>)</a:t>
            </a:r>
            <a:r>
              <a:rPr lang="ja-JP" altLang="en-US" sz="2000" dirty="0"/>
              <a:t>　女性会会員内の交流、他商工会議所女性会との交流会</a:t>
            </a:r>
            <a:endParaRPr lang="en-US" altLang="ja-JP" sz="2000" b="1" dirty="0">
              <a:solidFill>
                <a:srgbClr val="FF0000"/>
              </a:solidFill>
            </a:endParaRPr>
          </a:p>
        </p:txBody>
      </p:sp>
      <p:sp>
        <p:nvSpPr>
          <p:cNvPr id="2" name="Rectangle 13">
            <a:extLst>
              <a:ext uri="{FF2B5EF4-FFF2-40B4-BE49-F238E27FC236}">
                <a16:creationId xmlns:a16="http://schemas.microsoft.com/office/drawing/2014/main" id="{5BDC1BBA-17AA-52C5-8577-58636E236E88}"/>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DA810250-CCD4-E5A1-9757-5638009E1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322819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1" y="350767"/>
            <a:ext cx="11068540"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7</a:t>
            </a:r>
            <a:r>
              <a:rPr lang="ja-JP" altLang="en-US" sz="3200" dirty="0">
                <a:solidFill>
                  <a:schemeClr val="accent1">
                    <a:lumMod val="75000"/>
                  </a:schemeClr>
                </a:solidFill>
              </a:rPr>
              <a:t>）町田私の好きなお店大賞</a:t>
            </a:r>
            <a:endParaRPr lang="en-US" altLang="ja-JP" sz="3200" dirty="0">
              <a:solidFill>
                <a:schemeClr val="accent1">
                  <a:lumMod val="75000"/>
                </a:schemeClr>
              </a:solidFill>
            </a:endParaRPr>
          </a:p>
        </p:txBody>
      </p:sp>
      <p:sp>
        <p:nvSpPr>
          <p:cNvPr id="7" name="テキスト ボックス 6"/>
          <p:cNvSpPr txBox="1"/>
          <p:nvPr/>
        </p:nvSpPr>
        <p:spPr>
          <a:xfrm>
            <a:off x="577360" y="977053"/>
            <a:ext cx="10381792" cy="1200329"/>
          </a:xfrm>
          <a:prstGeom prst="rect">
            <a:avLst/>
          </a:prstGeom>
          <a:noFill/>
        </p:spPr>
        <p:txBody>
          <a:bodyPr wrap="square" rtlCol="0">
            <a:spAutoFit/>
          </a:bodyPr>
          <a:lstStyle/>
          <a:p>
            <a:r>
              <a:rPr lang="ja-JP" altLang="en-US" sz="2400" dirty="0"/>
              <a:t>市内中小店舗の中で経営の合理化及び店舗近代化を図り、個性的で魅力あるお店作りを意欲的に行い、消費者へのサービス向上と地域商業振興の発展に寄与した</a:t>
            </a:r>
            <a:r>
              <a:rPr lang="ja-JP" altLang="en-US" sz="2400" dirty="0">
                <a:solidFill>
                  <a:srgbClr val="FF0000"/>
                </a:solidFill>
              </a:rPr>
              <a:t>優良店舗（小売業、サービス業、飲食業）を発掘し表彰</a:t>
            </a:r>
            <a:r>
              <a:rPr lang="ja-JP" altLang="en-US" sz="2400" dirty="0"/>
              <a:t>を行います。</a:t>
            </a:r>
            <a:endParaRPr lang="en-US" altLang="ja-JP" sz="2400" dirty="0"/>
          </a:p>
        </p:txBody>
      </p:sp>
      <p:sp>
        <p:nvSpPr>
          <p:cNvPr id="9" name="テキスト ボックス 8"/>
          <p:cNvSpPr txBox="1"/>
          <p:nvPr/>
        </p:nvSpPr>
        <p:spPr>
          <a:xfrm>
            <a:off x="199780" y="2313865"/>
            <a:ext cx="11709400" cy="4154984"/>
          </a:xfrm>
          <a:prstGeom prst="rect">
            <a:avLst/>
          </a:prstGeom>
          <a:noFill/>
          <a:ln>
            <a:solidFill>
              <a:schemeClr val="tx1"/>
            </a:solidFill>
          </a:ln>
        </p:spPr>
        <p:txBody>
          <a:bodyPr wrap="square" rtlCol="0">
            <a:spAutoFit/>
          </a:bodyPr>
          <a:lstStyle/>
          <a:p>
            <a:r>
              <a:rPr lang="ja-JP" altLang="en-US" sz="2400" dirty="0"/>
              <a:t> ■</a:t>
            </a:r>
            <a:r>
              <a:rPr lang="ja-JP" altLang="en-US" sz="2400" u="sng" dirty="0"/>
              <a:t>表彰対象</a:t>
            </a:r>
            <a:endParaRPr lang="en-US" altLang="ja-JP" sz="2400" u="sng" dirty="0"/>
          </a:p>
          <a:p>
            <a:r>
              <a:rPr lang="ja-JP" altLang="en-US" sz="2400" dirty="0"/>
              <a:t>　  市内に店舗を有する小売業・サービス業、飲食業事業者の健全な中小単独店舗</a:t>
            </a:r>
            <a:endParaRPr lang="en-US" altLang="ja-JP" sz="2400" dirty="0"/>
          </a:p>
          <a:p>
            <a:r>
              <a:rPr lang="en-US" altLang="ja-JP" sz="2400" dirty="0"/>
              <a:t> </a:t>
            </a:r>
            <a:r>
              <a:rPr lang="ja-JP" altLang="en-US" sz="2400" dirty="0"/>
              <a:t>■</a:t>
            </a:r>
            <a:r>
              <a:rPr lang="ja-JP" altLang="en-US" sz="2400" u="sng" dirty="0"/>
              <a:t>表彰内容</a:t>
            </a:r>
            <a:endParaRPr lang="en-US" altLang="ja-JP" sz="2400" u="sng" dirty="0"/>
          </a:p>
          <a:p>
            <a:r>
              <a:rPr lang="ja-JP" altLang="en-US" sz="2400" dirty="0"/>
              <a:t>     小売業・サービス業・飲食業から「町田私の好きなお店大賞」として数店舗を表彰する。    </a:t>
            </a:r>
            <a:endParaRPr lang="en-US" altLang="ja-JP" sz="2400" dirty="0"/>
          </a:p>
          <a:p>
            <a:r>
              <a:rPr lang="en-US" altLang="ja-JP" sz="2400" dirty="0"/>
              <a:t>     ※</a:t>
            </a:r>
            <a:r>
              <a:rPr lang="ja-JP" altLang="en-US" sz="2400" dirty="0"/>
              <a:t>過去１７回、平均約６店舗（歴代８６店舗受賞）</a:t>
            </a:r>
          </a:p>
          <a:p>
            <a:r>
              <a:rPr lang="ja-JP" altLang="en-US" sz="2400" dirty="0"/>
              <a:t> ■</a:t>
            </a:r>
            <a:r>
              <a:rPr lang="ja-JP" altLang="en-US" sz="2400" u="sng" dirty="0"/>
              <a:t>投票</a:t>
            </a:r>
            <a:endParaRPr lang="en-US" altLang="ja-JP" sz="2400" u="sng" dirty="0"/>
          </a:p>
          <a:p>
            <a:r>
              <a:rPr lang="en-US" altLang="ja-JP" sz="2400" dirty="0"/>
              <a:t>      </a:t>
            </a:r>
            <a:r>
              <a:rPr lang="ja-JP" altLang="en-US" sz="2400" dirty="0"/>
              <a:t>ネット投票およびはがき投票 </a:t>
            </a:r>
            <a:endParaRPr lang="en-US" altLang="ja-JP" sz="2400" dirty="0"/>
          </a:p>
          <a:p>
            <a:r>
              <a:rPr lang="en-US" altLang="ja-JP" sz="2400" dirty="0"/>
              <a:t> </a:t>
            </a:r>
            <a:r>
              <a:rPr lang="ja-JP" altLang="en-US" sz="2400" dirty="0"/>
              <a:t>■</a:t>
            </a:r>
            <a:r>
              <a:rPr lang="ja-JP" altLang="en-US" sz="2400" u="sng" dirty="0"/>
              <a:t>表彰式</a:t>
            </a:r>
            <a:endParaRPr lang="en-US" altLang="ja-JP" sz="2400" u="sng" dirty="0"/>
          </a:p>
          <a:p>
            <a:r>
              <a:rPr lang="ja-JP" altLang="en-US" sz="2400" dirty="0"/>
              <a:t>　　町田商工会議所議員総会時に表彰式を開催</a:t>
            </a:r>
            <a:endParaRPr lang="en-US" altLang="ja-JP" sz="2400" dirty="0"/>
          </a:p>
          <a:p>
            <a:r>
              <a:rPr lang="ja-JP" altLang="en-US" sz="2400" dirty="0"/>
              <a:t> ■</a:t>
            </a:r>
            <a:r>
              <a:rPr lang="ja-JP" altLang="en-US" sz="2400" u="sng" dirty="0"/>
              <a:t>広報</a:t>
            </a:r>
            <a:endParaRPr lang="en-US" altLang="ja-JP" sz="2400" u="sng" dirty="0"/>
          </a:p>
          <a:p>
            <a:r>
              <a:rPr lang="ja-JP" altLang="en-US" sz="2400" dirty="0"/>
              <a:t>　　町田商工会議所</a:t>
            </a:r>
            <a:r>
              <a:rPr lang="en-US" altLang="ja-JP" sz="2400" dirty="0"/>
              <a:t>HP</a:t>
            </a:r>
            <a:r>
              <a:rPr lang="ja-JP" altLang="en-US" sz="2400" dirty="0" err="1"/>
              <a:t>、</a:t>
            </a:r>
            <a:r>
              <a:rPr lang="ja-JP" altLang="en-US" sz="2400" dirty="0"/>
              <a:t>町田市役所</a:t>
            </a:r>
            <a:r>
              <a:rPr lang="en-US" altLang="ja-JP" sz="2400" dirty="0"/>
              <a:t>HP</a:t>
            </a:r>
            <a:r>
              <a:rPr lang="ja-JP" altLang="en-US" sz="2400" dirty="0" err="1"/>
              <a:t>、</a:t>
            </a:r>
            <a:r>
              <a:rPr lang="ja-JP" altLang="en-US" sz="2400" dirty="0"/>
              <a:t>他各種広報誌等で受賞の周知を行います。</a:t>
            </a:r>
            <a:endParaRPr lang="zh-TW" altLang="en-US" sz="2400" dirty="0"/>
          </a:p>
        </p:txBody>
      </p:sp>
      <p:sp>
        <p:nvSpPr>
          <p:cNvPr id="4" name="スライド番号プレースホルダー 3"/>
          <p:cNvSpPr>
            <a:spLocks noGrp="1"/>
          </p:cNvSpPr>
          <p:nvPr>
            <p:ph type="sldNum" sz="quarter" idx="12"/>
          </p:nvPr>
        </p:nvSpPr>
        <p:spPr/>
        <p:txBody>
          <a:bodyPr/>
          <a:lstStyle/>
          <a:p>
            <a:fld id="{B273FEED-E542-4C49-8EA0-D0E88CD7E39E}" type="slidenum">
              <a:rPr kumimoji="1" lang="ja-JP" altLang="en-US" smtClean="0"/>
              <a:t>16</a:t>
            </a:fld>
            <a:endParaRPr kumimoji="1" lang="ja-JP" altLang="en-US"/>
          </a:p>
        </p:txBody>
      </p:sp>
      <p:sp>
        <p:nvSpPr>
          <p:cNvPr id="2" name="Rectangle 13">
            <a:extLst>
              <a:ext uri="{FF2B5EF4-FFF2-40B4-BE49-F238E27FC236}">
                <a16:creationId xmlns:a16="http://schemas.microsoft.com/office/drawing/2014/main" id="{186F2596-6862-F7E4-600D-8E1BB0FA12A1}"/>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FA5F6ED0-AE29-33D9-3341-AA51DB0B4E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390295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0" y="186571"/>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8</a:t>
            </a:r>
            <a:r>
              <a:rPr lang="ja-JP" altLang="en-US" sz="3200" dirty="0">
                <a:solidFill>
                  <a:schemeClr val="accent1">
                    <a:lumMod val="75000"/>
                  </a:schemeClr>
                </a:solidFill>
              </a:rPr>
              <a:t>）労働保険事務代行事業</a:t>
            </a:r>
            <a:endParaRPr lang="en-US" altLang="ja-JP" sz="3200" dirty="0">
              <a:solidFill>
                <a:schemeClr val="accent1">
                  <a:lumMod val="75000"/>
                </a:schemeClr>
              </a:solidFill>
            </a:endParaRPr>
          </a:p>
        </p:txBody>
      </p:sp>
      <p:sp>
        <p:nvSpPr>
          <p:cNvPr id="6" name="テキスト ボックス 5"/>
          <p:cNvSpPr txBox="1"/>
          <p:nvPr/>
        </p:nvSpPr>
        <p:spPr>
          <a:xfrm>
            <a:off x="577360" y="717743"/>
            <a:ext cx="10954240" cy="830997"/>
          </a:xfrm>
          <a:prstGeom prst="rect">
            <a:avLst/>
          </a:prstGeom>
          <a:noFill/>
        </p:spPr>
        <p:txBody>
          <a:bodyPr wrap="square" rtlCol="0">
            <a:spAutoFit/>
          </a:bodyPr>
          <a:lstStyle/>
          <a:p>
            <a:r>
              <a:rPr lang="ja-JP" altLang="en-US" sz="2400" dirty="0"/>
              <a:t>町田商工会議所では、厚生労働大臣の認可を受けた労働保険事務組合として、労働保険の煩雑な事務作業を事業者に代わって事務を行います。</a:t>
            </a:r>
            <a:endParaRPr lang="en-US" altLang="ja-JP" sz="2400" dirty="0"/>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17</a:t>
            </a:fld>
            <a:endParaRPr kumimoji="1" lang="ja-JP" altLang="en-US"/>
          </a:p>
        </p:txBody>
      </p:sp>
      <p:sp>
        <p:nvSpPr>
          <p:cNvPr id="7" name="テキスト ボックス 6"/>
          <p:cNvSpPr txBox="1"/>
          <p:nvPr/>
        </p:nvSpPr>
        <p:spPr>
          <a:xfrm>
            <a:off x="401043" y="1567619"/>
            <a:ext cx="11383936" cy="5139869"/>
          </a:xfrm>
          <a:prstGeom prst="rect">
            <a:avLst/>
          </a:prstGeom>
          <a:noFill/>
          <a:ln>
            <a:solidFill>
              <a:schemeClr val="tx1"/>
            </a:solidFill>
          </a:ln>
        </p:spPr>
        <p:txBody>
          <a:bodyPr wrap="square" rtlCol="0">
            <a:spAutoFit/>
          </a:bodyPr>
          <a:lstStyle/>
          <a:p>
            <a:r>
              <a:rPr lang="ja-JP" altLang="en-US" sz="2400" dirty="0"/>
              <a:t>■</a:t>
            </a:r>
            <a:r>
              <a:rPr lang="ja-JP" altLang="en-US" sz="2400" u="sng" dirty="0"/>
              <a:t>事務組合へ委託するメリット</a:t>
            </a:r>
          </a:p>
          <a:p>
            <a:r>
              <a:rPr lang="ja-JP" altLang="en-US" sz="2400" dirty="0"/>
              <a:t>　①労働保険料の申告や納付等の</a:t>
            </a:r>
            <a:r>
              <a:rPr lang="ja-JP" altLang="en-US" sz="2400" b="1" dirty="0">
                <a:solidFill>
                  <a:srgbClr val="FF0000"/>
                </a:solidFill>
              </a:rPr>
              <a:t>事務負担が軽減</a:t>
            </a:r>
            <a:r>
              <a:rPr lang="ja-JP" altLang="en-US" sz="2400" dirty="0"/>
              <a:t>されます。</a:t>
            </a:r>
          </a:p>
          <a:p>
            <a:r>
              <a:rPr lang="ja-JP" altLang="en-US" sz="2400" dirty="0"/>
              <a:t>　②保険料の額にかかわらず、</a:t>
            </a:r>
            <a:r>
              <a:rPr lang="ja-JP" altLang="en-US" sz="2400" b="1" dirty="0">
                <a:solidFill>
                  <a:srgbClr val="FF0000"/>
                </a:solidFill>
              </a:rPr>
              <a:t>３回</a:t>
            </a:r>
            <a:r>
              <a:rPr lang="ja-JP" altLang="en-US" sz="2400" dirty="0"/>
              <a:t>に分けて納付できます。</a:t>
            </a:r>
          </a:p>
          <a:p>
            <a:r>
              <a:rPr lang="ja-JP" altLang="en-US" sz="2400" dirty="0"/>
              <a:t>　③通常、労働保険に加入することができない中小事業主や役員、家族従事者の方も労　　　</a:t>
            </a:r>
            <a:endParaRPr lang="en-US" altLang="ja-JP" sz="2400" dirty="0"/>
          </a:p>
          <a:p>
            <a:r>
              <a:rPr lang="ja-JP" altLang="en-US" sz="2400" dirty="0"/>
              <a:t>　　 災保険に加入することができます。（</a:t>
            </a:r>
            <a:r>
              <a:rPr lang="ja-JP" altLang="en-US" sz="2400" b="1" dirty="0">
                <a:solidFill>
                  <a:srgbClr val="FF0000"/>
                </a:solidFill>
              </a:rPr>
              <a:t>特別加入制度</a:t>
            </a:r>
            <a:r>
              <a:rPr lang="ja-JP" altLang="en-US" sz="2400" dirty="0"/>
              <a:t>）</a:t>
            </a:r>
            <a:endParaRPr lang="en-US" altLang="ja-JP" sz="2400" dirty="0"/>
          </a:p>
          <a:p>
            <a:r>
              <a:rPr lang="en-US" altLang="ja-JP" sz="2400" dirty="0"/>
              <a:t> </a:t>
            </a:r>
            <a:r>
              <a:rPr lang="ja-JP" altLang="en-US" sz="2400" dirty="0"/>
              <a:t>■</a:t>
            </a:r>
            <a:r>
              <a:rPr lang="ja-JP" altLang="en-US" sz="2400" u="sng" dirty="0"/>
              <a:t>事務組合への加入要件</a:t>
            </a:r>
          </a:p>
          <a:p>
            <a:r>
              <a:rPr lang="ja-JP" altLang="en-US" sz="2400" dirty="0"/>
              <a:t>     町田市内の事業所で当所の会員であり、１名以上の従業員がいること。</a:t>
            </a:r>
          </a:p>
          <a:p>
            <a:r>
              <a:rPr lang="ja-JP" altLang="en-US" sz="2400" dirty="0"/>
              <a:t> ■</a:t>
            </a:r>
            <a:r>
              <a:rPr lang="ja-JP" altLang="en-US" sz="2400" u="sng" dirty="0"/>
              <a:t>事務委託手数料</a:t>
            </a:r>
          </a:p>
          <a:p>
            <a:r>
              <a:rPr lang="en-US" altLang="ja-JP" sz="2400" dirty="0"/>
              <a:t>     【</a:t>
            </a:r>
            <a:r>
              <a:rPr lang="ja-JP" altLang="en-US" sz="2400" dirty="0"/>
              <a:t>労災保険分</a:t>
            </a:r>
            <a:r>
              <a:rPr lang="en-US" altLang="ja-JP" sz="2400" dirty="0"/>
              <a:t>】</a:t>
            </a:r>
            <a:r>
              <a:rPr lang="ja-JP" altLang="en-US" sz="2400" dirty="0"/>
              <a:t>（年間　</a:t>
            </a:r>
            <a:r>
              <a:rPr lang="en-US" altLang="ja-JP" sz="2400" dirty="0"/>
              <a:t>※</a:t>
            </a:r>
            <a:r>
              <a:rPr lang="ja-JP" altLang="en-US" sz="2400" dirty="0"/>
              <a:t>税別）　　　　　　　</a:t>
            </a:r>
          </a:p>
          <a:p>
            <a:r>
              <a:rPr lang="ja-JP" altLang="en-US" sz="2400" dirty="0"/>
              <a:t>　    労災（概算）保険料の１０％相当額　</a:t>
            </a:r>
            <a:r>
              <a:rPr lang="en-US" altLang="ja-JP" sz="2400" dirty="0"/>
              <a:t>※</a:t>
            </a:r>
            <a:r>
              <a:rPr lang="ja-JP" altLang="en-US" sz="2400" dirty="0"/>
              <a:t>労災と特別加入の合算金額</a:t>
            </a:r>
          </a:p>
          <a:p>
            <a:r>
              <a:rPr lang="ja-JP" altLang="en-US" sz="2000" dirty="0"/>
              <a:t>     　 </a:t>
            </a:r>
            <a:r>
              <a:rPr lang="en-US" altLang="ja-JP" sz="2000" dirty="0"/>
              <a:t>※</a:t>
            </a:r>
            <a:r>
              <a:rPr lang="ja-JP" altLang="en-US" sz="2000" dirty="0"/>
              <a:t>ただし、金額が３</a:t>
            </a:r>
            <a:r>
              <a:rPr lang="en-US" altLang="ja-JP" sz="2000" dirty="0"/>
              <a:t>,</a:t>
            </a:r>
            <a:r>
              <a:rPr lang="ja-JP" altLang="en-US" sz="2000" dirty="0"/>
              <a:t>６００円未満である場合は、一律３</a:t>
            </a:r>
            <a:r>
              <a:rPr lang="en-US" altLang="ja-JP" sz="2000" dirty="0"/>
              <a:t>,</a:t>
            </a:r>
            <a:r>
              <a:rPr lang="ja-JP" altLang="en-US" sz="2000" dirty="0"/>
              <a:t>６００円とします。</a:t>
            </a:r>
          </a:p>
          <a:p>
            <a:r>
              <a:rPr lang="ja-JP" altLang="en-US" sz="2400" dirty="0"/>
              <a:t>     </a:t>
            </a:r>
            <a:r>
              <a:rPr lang="en-US" altLang="ja-JP" sz="2400" dirty="0"/>
              <a:t>【</a:t>
            </a:r>
            <a:r>
              <a:rPr lang="ja-JP" altLang="en-US" sz="2400" dirty="0"/>
              <a:t>雇用保険分</a:t>
            </a:r>
            <a:r>
              <a:rPr lang="en-US" altLang="ja-JP" sz="2400" dirty="0"/>
              <a:t>】</a:t>
            </a:r>
            <a:r>
              <a:rPr lang="ja-JP" altLang="en-US" sz="2400" dirty="0"/>
              <a:t>（月額　</a:t>
            </a:r>
            <a:r>
              <a:rPr lang="en-US" altLang="ja-JP" sz="2400" dirty="0"/>
              <a:t>※</a:t>
            </a:r>
            <a:r>
              <a:rPr lang="ja-JP" altLang="en-US" sz="2400" dirty="0"/>
              <a:t>税別）</a:t>
            </a:r>
          </a:p>
          <a:p>
            <a:r>
              <a:rPr lang="ja-JP" altLang="en-US" sz="2400" dirty="0"/>
              <a:t>       被保険者人数に応じる。</a:t>
            </a:r>
          </a:p>
          <a:p>
            <a:r>
              <a:rPr lang="ja-JP" altLang="en-US" sz="2000" dirty="0"/>
              <a:t>　　　</a:t>
            </a:r>
            <a:r>
              <a:rPr lang="en-US" altLang="ja-JP" sz="2000" dirty="0"/>
              <a:t>※</a:t>
            </a:r>
            <a:r>
              <a:rPr lang="ja-JP" altLang="en-US" sz="2000" dirty="0"/>
              <a:t>１～４名：７００円、５～１５名：１</a:t>
            </a:r>
            <a:r>
              <a:rPr lang="en-US" altLang="ja-JP" sz="2000" dirty="0"/>
              <a:t>,</a:t>
            </a:r>
            <a:r>
              <a:rPr lang="ja-JP" altLang="en-US" sz="2000" dirty="0"/>
              <a:t>０００円、１６名～３０名：１</a:t>
            </a:r>
            <a:r>
              <a:rPr lang="en-US" altLang="ja-JP" sz="2000" dirty="0"/>
              <a:t>,</a:t>
            </a:r>
            <a:r>
              <a:rPr lang="ja-JP" altLang="en-US" sz="2000" dirty="0"/>
              <a:t>４００円、３１名以上：５０円</a:t>
            </a:r>
            <a:r>
              <a:rPr lang="en-US" altLang="ja-JP" sz="2000" dirty="0"/>
              <a:t>×</a:t>
            </a:r>
            <a:r>
              <a:rPr lang="ja-JP" altLang="en-US" sz="2000" dirty="0"/>
              <a:t>人数</a:t>
            </a:r>
          </a:p>
        </p:txBody>
      </p:sp>
      <p:sp>
        <p:nvSpPr>
          <p:cNvPr id="2" name="Rectangle 13">
            <a:extLst>
              <a:ext uri="{FF2B5EF4-FFF2-40B4-BE49-F238E27FC236}">
                <a16:creationId xmlns:a16="http://schemas.microsoft.com/office/drawing/2014/main" id="{1FFFA8D5-2B49-0112-6D05-A7ED280EA9E7}"/>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F5628197-02F1-22CA-98C0-3E0B813C4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426056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1" y="429971"/>
            <a:ext cx="11068540"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9</a:t>
            </a:r>
            <a:r>
              <a:rPr lang="ja-JP" altLang="en-US" sz="3200" dirty="0">
                <a:solidFill>
                  <a:schemeClr val="accent1">
                    <a:lumMod val="75000"/>
                  </a:schemeClr>
                </a:solidFill>
              </a:rPr>
              <a:t>）共済制度事業</a:t>
            </a:r>
            <a:endParaRPr lang="en-US" altLang="ja-JP" sz="3200" dirty="0">
              <a:solidFill>
                <a:schemeClr val="accent1">
                  <a:lumMod val="75000"/>
                </a:schemeClr>
              </a:solidFill>
            </a:endParaRPr>
          </a:p>
        </p:txBody>
      </p:sp>
      <p:sp>
        <p:nvSpPr>
          <p:cNvPr id="9" name="テキスト ボックス 8"/>
          <p:cNvSpPr txBox="1"/>
          <p:nvPr/>
        </p:nvSpPr>
        <p:spPr>
          <a:xfrm>
            <a:off x="199780" y="2087503"/>
            <a:ext cx="11709400" cy="4524315"/>
          </a:xfrm>
          <a:prstGeom prst="rect">
            <a:avLst/>
          </a:prstGeom>
          <a:noFill/>
          <a:ln>
            <a:solidFill>
              <a:schemeClr val="tx1"/>
            </a:solidFill>
          </a:ln>
        </p:spPr>
        <p:txBody>
          <a:bodyPr wrap="square" rtlCol="0">
            <a:spAutoFit/>
          </a:bodyPr>
          <a:lstStyle/>
          <a:p>
            <a:r>
              <a:rPr lang="ja-JP" altLang="en-US" sz="2400" dirty="0"/>
              <a:t>■福祉団体定期保険「生命共済制度」</a:t>
            </a:r>
            <a:endParaRPr lang="en-US" altLang="ja-JP" sz="2400" u="sng" dirty="0"/>
          </a:p>
          <a:p>
            <a:r>
              <a:rPr lang="ja-JP" altLang="en-US" sz="2400" dirty="0">
                <a:latin typeface="+mn-ea"/>
              </a:rPr>
              <a:t>　 </a:t>
            </a:r>
            <a:r>
              <a:rPr lang="en-US" altLang="ja-JP" sz="2400" dirty="0">
                <a:latin typeface="+mn-ea"/>
              </a:rPr>
              <a:t>1</a:t>
            </a:r>
            <a:r>
              <a:rPr lang="ja-JP" altLang="en-US" sz="2400" dirty="0">
                <a:latin typeface="+mn-ea"/>
              </a:rPr>
              <a:t>口</a:t>
            </a:r>
            <a:r>
              <a:rPr lang="en-US" altLang="ja-JP" sz="2400" dirty="0">
                <a:latin typeface="+mn-ea"/>
              </a:rPr>
              <a:t>800</a:t>
            </a:r>
            <a:r>
              <a:rPr lang="ja-JP" altLang="en-US" sz="2400" dirty="0">
                <a:latin typeface="+mn-ea"/>
              </a:rPr>
              <a:t>円からと</a:t>
            </a:r>
            <a:r>
              <a:rPr lang="ja-JP" altLang="en-US" sz="2400" b="1" dirty="0">
                <a:solidFill>
                  <a:srgbClr val="FF0000"/>
                </a:solidFill>
                <a:latin typeface="+mn-ea"/>
              </a:rPr>
              <a:t>割安な掛金</a:t>
            </a:r>
            <a:r>
              <a:rPr lang="ja-JP" altLang="en-US" sz="2400" dirty="0">
                <a:latin typeface="+mn-ea"/>
              </a:rPr>
              <a:t>で幅広い保証を受けられます。</a:t>
            </a:r>
            <a:endParaRPr lang="en-US" altLang="ja-JP" sz="2400" dirty="0">
              <a:latin typeface="+mn-ea"/>
            </a:endParaRPr>
          </a:p>
          <a:p>
            <a:r>
              <a:rPr lang="ja-JP" altLang="en-US" sz="2400" dirty="0">
                <a:latin typeface="+mn-ea"/>
              </a:rPr>
              <a:t>　 </a:t>
            </a:r>
            <a:r>
              <a:rPr lang="en-US" altLang="ja-JP" sz="2400" dirty="0">
                <a:latin typeface="+mn-ea"/>
              </a:rPr>
              <a:t>(</a:t>
            </a:r>
            <a:r>
              <a:rPr lang="ja-JP" altLang="en-US" sz="2400" dirty="0">
                <a:latin typeface="+mn-ea"/>
              </a:rPr>
              <a:t>メリットポイント</a:t>
            </a:r>
            <a:r>
              <a:rPr lang="en-US" altLang="ja-JP" sz="2400" dirty="0">
                <a:latin typeface="+mn-ea"/>
              </a:rPr>
              <a:t>)</a:t>
            </a:r>
          </a:p>
          <a:p>
            <a:r>
              <a:rPr lang="ja-JP" altLang="en-US" sz="2400" dirty="0">
                <a:latin typeface="+mn-ea"/>
              </a:rPr>
              <a:t>　　①割安な掛金で幅広い保障</a:t>
            </a:r>
            <a:endParaRPr lang="en-US" altLang="ja-JP" sz="2400" dirty="0">
              <a:latin typeface="+mn-ea"/>
            </a:endParaRPr>
          </a:p>
          <a:p>
            <a:r>
              <a:rPr lang="ja-JP" altLang="en-US" sz="2400" dirty="0">
                <a:latin typeface="+mn-ea"/>
              </a:rPr>
              <a:t>　　②商工会議所独自の給付制度が充実</a:t>
            </a:r>
          </a:p>
          <a:p>
            <a:r>
              <a:rPr lang="ja-JP" altLang="en-US" sz="2400" dirty="0">
                <a:latin typeface="+mn-ea"/>
              </a:rPr>
              <a:t>　　③配当金あり（毎年収支計算し剰余金があれば）</a:t>
            </a:r>
          </a:p>
          <a:p>
            <a:r>
              <a:rPr lang="ja-JP" altLang="en-US" sz="2400" dirty="0">
                <a:latin typeface="+mn-ea"/>
              </a:rPr>
              <a:t>　　④１年更新で医師の診査なし</a:t>
            </a:r>
          </a:p>
          <a:p>
            <a:r>
              <a:rPr lang="ja-JP" altLang="en-US" sz="2400" dirty="0">
                <a:latin typeface="+mn-ea"/>
              </a:rPr>
              <a:t>　　⑤業務上・業務外を問わず</a:t>
            </a:r>
            <a:r>
              <a:rPr lang="en-US" altLang="ja-JP" sz="2400" dirty="0">
                <a:latin typeface="+mn-ea"/>
              </a:rPr>
              <a:t>24</a:t>
            </a:r>
            <a:r>
              <a:rPr lang="ja-JP" altLang="en-US" sz="2400" dirty="0">
                <a:latin typeface="+mn-ea"/>
              </a:rPr>
              <a:t>時間保障</a:t>
            </a:r>
            <a:endParaRPr lang="en-US" altLang="ja-JP" sz="1400" dirty="0">
              <a:latin typeface="+mn-ea"/>
            </a:endParaRPr>
          </a:p>
          <a:p>
            <a:endParaRPr lang="en-US" altLang="ja-JP" sz="2400" u="sng" dirty="0"/>
          </a:p>
          <a:p>
            <a:r>
              <a:rPr lang="ja-JP" altLang="en-US" sz="2400" dirty="0"/>
              <a:t>　　その他、退職金共済制度、小規模企業共済制度等のニーズに沿った共済、保険制度を　　</a:t>
            </a:r>
            <a:endParaRPr lang="en-US" altLang="ja-JP" sz="2400" dirty="0"/>
          </a:p>
          <a:p>
            <a:r>
              <a:rPr lang="ja-JP" altLang="en-US" sz="2400" dirty="0"/>
              <a:t>　　ご用意しております。</a:t>
            </a:r>
            <a:endParaRPr lang="en-US" altLang="ja-JP" sz="2400" dirty="0"/>
          </a:p>
          <a:p>
            <a:r>
              <a:rPr lang="ja-JP" altLang="en-US" sz="2400" dirty="0"/>
              <a:t>　　</a:t>
            </a:r>
            <a:r>
              <a:rPr lang="en-US" altLang="ja-JP" sz="2400" dirty="0"/>
              <a:t>※</a:t>
            </a:r>
            <a:r>
              <a:rPr lang="ja-JP" altLang="en-US" sz="2400" dirty="0"/>
              <a:t>団体申込による</a:t>
            </a:r>
            <a:r>
              <a:rPr lang="ja-JP" altLang="en-US" sz="2400" b="1" dirty="0">
                <a:solidFill>
                  <a:srgbClr val="FF0000"/>
                </a:solidFill>
              </a:rPr>
              <a:t>保険料割引での加入</a:t>
            </a:r>
            <a:r>
              <a:rPr lang="ja-JP" altLang="en-US" sz="2400" dirty="0"/>
              <a:t>メリットがあります。</a:t>
            </a:r>
          </a:p>
        </p:txBody>
      </p:sp>
      <p:sp>
        <p:nvSpPr>
          <p:cNvPr id="4" name="スライド番号プレースホルダー 3"/>
          <p:cNvSpPr>
            <a:spLocks noGrp="1"/>
          </p:cNvSpPr>
          <p:nvPr>
            <p:ph type="sldNum" sz="quarter" idx="12"/>
          </p:nvPr>
        </p:nvSpPr>
        <p:spPr/>
        <p:txBody>
          <a:bodyPr/>
          <a:lstStyle/>
          <a:p>
            <a:fld id="{B273FEED-E542-4C49-8EA0-D0E88CD7E39E}" type="slidenum">
              <a:rPr kumimoji="1" lang="ja-JP" altLang="en-US" smtClean="0"/>
              <a:t>18</a:t>
            </a:fld>
            <a:endParaRPr kumimoji="1" lang="ja-JP" altLang="en-US"/>
          </a:p>
        </p:txBody>
      </p:sp>
      <p:sp>
        <p:nvSpPr>
          <p:cNvPr id="2" name="テキスト ボックス 1">
            <a:extLst>
              <a:ext uri="{FF2B5EF4-FFF2-40B4-BE49-F238E27FC236}">
                <a16:creationId xmlns:a16="http://schemas.microsoft.com/office/drawing/2014/main" id="{24960F07-BDCD-0403-A23B-6D5C668CC280}"/>
              </a:ext>
            </a:extLst>
          </p:cNvPr>
          <p:cNvSpPr txBox="1"/>
          <p:nvPr/>
        </p:nvSpPr>
        <p:spPr>
          <a:xfrm>
            <a:off x="574949" y="1067447"/>
            <a:ext cx="10725399" cy="830997"/>
          </a:xfrm>
          <a:prstGeom prst="rect">
            <a:avLst/>
          </a:prstGeom>
          <a:noFill/>
        </p:spPr>
        <p:txBody>
          <a:bodyPr wrap="square" rtlCol="0">
            <a:spAutoFit/>
          </a:bodyPr>
          <a:lstStyle/>
          <a:p>
            <a:r>
              <a:rPr lang="ja-JP" altLang="en-US" sz="2400" dirty="0"/>
              <a:t>事業主や従業員の方々の福祉促進の為の生命共済や、社内社外の様々なリスクに対する備えとして、</a:t>
            </a:r>
            <a:r>
              <a:rPr lang="ja-JP" altLang="en-US" sz="2400" b="1" dirty="0">
                <a:solidFill>
                  <a:srgbClr val="FF0000"/>
                </a:solidFill>
              </a:rPr>
              <a:t>割安な価格で安心の保障（補償）</a:t>
            </a:r>
            <a:r>
              <a:rPr lang="ja-JP" altLang="en-US" sz="2400" dirty="0"/>
              <a:t>をご用意しております。</a:t>
            </a:r>
          </a:p>
        </p:txBody>
      </p:sp>
      <p:sp>
        <p:nvSpPr>
          <p:cNvPr id="3" name="Rectangle 13">
            <a:extLst>
              <a:ext uri="{FF2B5EF4-FFF2-40B4-BE49-F238E27FC236}">
                <a16:creationId xmlns:a16="http://schemas.microsoft.com/office/drawing/2014/main" id="{5D789BB8-9413-D889-B06D-5EEC2699B912}"/>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5" name="図 4" descr="アイコン&#10;&#10;自動的に生成された説明">
            <a:extLst>
              <a:ext uri="{FF2B5EF4-FFF2-40B4-BE49-F238E27FC236}">
                <a16:creationId xmlns:a16="http://schemas.microsoft.com/office/drawing/2014/main" id="{4CFCB81D-7A5A-0F21-CF3F-3BDBDB83D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176925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0103" y="2277254"/>
            <a:ext cx="11271224" cy="2308324"/>
          </a:xfrm>
          <a:prstGeom prst="rect">
            <a:avLst/>
          </a:prstGeom>
          <a:noFill/>
          <a:ln>
            <a:solidFill>
              <a:schemeClr val="tx1"/>
            </a:solidFill>
          </a:ln>
        </p:spPr>
        <p:txBody>
          <a:bodyPr wrap="square" rtlCol="0">
            <a:spAutoFit/>
          </a:bodyPr>
          <a:lstStyle/>
          <a:p>
            <a:r>
              <a:rPr lang="ja-JP" altLang="en-US" sz="2400" dirty="0"/>
              <a:t> ■</a:t>
            </a:r>
            <a:r>
              <a:rPr lang="ja-JP" altLang="en-US" sz="2400" u="sng" dirty="0"/>
              <a:t>日時</a:t>
            </a:r>
            <a:endParaRPr lang="en-US" altLang="ja-JP" sz="2400" u="sng" dirty="0"/>
          </a:p>
          <a:p>
            <a:r>
              <a:rPr lang="ja-JP" altLang="en-US" sz="2400" dirty="0"/>
              <a:t>　  毎年</a:t>
            </a:r>
            <a:r>
              <a:rPr lang="en-US" altLang="ja-JP" sz="2400" dirty="0"/>
              <a:t>3</a:t>
            </a:r>
            <a:r>
              <a:rPr lang="ja-JP" altLang="en-US" sz="2400" dirty="0"/>
              <a:t>月と</a:t>
            </a:r>
            <a:r>
              <a:rPr lang="en-US" altLang="ja-JP" sz="2400" dirty="0"/>
              <a:t>8</a:t>
            </a:r>
            <a:r>
              <a:rPr lang="ja-JP" altLang="en-US" sz="2400" dirty="0"/>
              <a:t>月</a:t>
            </a:r>
            <a:endParaRPr lang="en-US" altLang="ja-JP" sz="2400" dirty="0"/>
          </a:p>
          <a:p>
            <a:r>
              <a:rPr lang="en-US" altLang="ja-JP" sz="2400" dirty="0"/>
              <a:t> </a:t>
            </a:r>
            <a:r>
              <a:rPr lang="ja-JP" altLang="en-US" sz="2400" dirty="0"/>
              <a:t>■</a:t>
            </a:r>
            <a:r>
              <a:rPr lang="ja-JP" altLang="en-US" sz="2400" u="sng" dirty="0"/>
              <a:t>会場</a:t>
            </a:r>
            <a:endParaRPr lang="en-US" altLang="ja-JP" sz="2400" u="sng" dirty="0"/>
          </a:p>
          <a:p>
            <a:r>
              <a:rPr lang="en-US" altLang="ja-JP" sz="2400" dirty="0"/>
              <a:t>     </a:t>
            </a:r>
            <a:r>
              <a:rPr lang="ja-JP" altLang="en-US" sz="2400" dirty="0"/>
              <a:t>町田商工会議所、忠生市民センター、町田市立総合体育館他</a:t>
            </a:r>
            <a:endParaRPr lang="en-US" altLang="ja-JP" sz="2400" dirty="0"/>
          </a:p>
          <a:p>
            <a:r>
              <a:rPr lang="en-US" altLang="ja-JP" sz="2400" dirty="0"/>
              <a:t> </a:t>
            </a:r>
            <a:r>
              <a:rPr lang="ja-JP" altLang="en-US" sz="2400" dirty="0"/>
              <a:t>■</a:t>
            </a:r>
            <a:r>
              <a:rPr lang="ja-JP" altLang="en-US" sz="2400" u="sng" dirty="0"/>
              <a:t>実施内容</a:t>
            </a:r>
            <a:endParaRPr lang="en-US" altLang="ja-JP" sz="2400" u="sng" dirty="0"/>
          </a:p>
          <a:p>
            <a:r>
              <a:rPr lang="ja-JP" altLang="en-US" sz="2400" dirty="0"/>
              <a:t>     定期健康診断及び特定検診・生活習慣病検診</a:t>
            </a:r>
            <a:endParaRPr lang="en-US" altLang="ja-JP" sz="2400" dirty="0"/>
          </a:p>
        </p:txBody>
      </p:sp>
      <p:sp>
        <p:nvSpPr>
          <p:cNvPr id="4" name="スライド番号プレースホルダー 3"/>
          <p:cNvSpPr>
            <a:spLocks noGrp="1"/>
          </p:cNvSpPr>
          <p:nvPr>
            <p:ph type="sldNum" sz="quarter" idx="12"/>
          </p:nvPr>
        </p:nvSpPr>
        <p:spPr/>
        <p:txBody>
          <a:bodyPr/>
          <a:lstStyle/>
          <a:p>
            <a:fld id="{B273FEED-E542-4C49-8EA0-D0E88CD7E39E}" type="slidenum">
              <a:rPr kumimoji="1" lang="ja-JP" altLang="en-US" smtClean="0"/>
              <a:t>19</a:t>
            </a:fld>
            <a:endParaRPr kumimoji="1" lang="ja-JP" altLang="en-US"/>
          </a:p>
        </p:txBody>
      </p:sp>
      <p:sp>
        <p:nvSpPr>
          <p:cNvPr id="7" name="テキスト ボックス 6"/>
          <p:cNvSpPr txBox="1"/>
          <p:nvPr/>
        </p:nvSpPr>
        <p:spPr>
          <a:xfrm>
            <a:off x="574949" y="1277307"/>
            <a:ext cx="10725399" cy="830997"/>
          </a:xfrm>
          <a:prstGeom prst="rect">
            <a:avLst/>
          </a:prstGeom>
          <a:noFill/>
        </p:spPr>
        <p:txBody>
          <a:bodyPr wrap="square" rtlCol="0">
            <a:spAutoFit/>
          </a:bodyPr>
          <a:lstStyle/>
          <a:p>
            <a:r>
              <a:rPr lang="ja-JP" altLang="en-US" sz="2400" dirty="0"/>
              <a:t>事業主や従業員の方々の健康管理にお役立ていただけるように、毎年</a:t>
            </a:r>
            <a:r>
              <a:rPr lang="en-US" altLang="ja-JP" sz="2400" dirty="0"/>
              <a:t>3</a:t>
            </a:r>
            <a:r>
              <a:rPr lang="ja-JP" altLang="en-US" sz="2400" dirty="0"/>
              <a:t>月と</a:t>
            </a:r>
            <a:r>
              <a:rPr lang="en-US" altLang="ja-JP" sz="2400" dirty="0"/>
              <a:t>8</a:t>
            </a:r>
            <a:r>
              <a:rPr lang="ja-JP" altLang="en-US" sz="2400" dirty="0"/>
              <a:t>月に</a:t>
            </a:r>
            <a:r>
              <a:rPr lang="ja-JP" altLang="en-US" sz="2400" b="1" dirty="0">
                <a:solidFill>
                  <a:srgbClr val="FF0000"/>
                </a:solidFill>
              </a:rPr>
              <a:t>定期健康診断及び特定検診・生活習慣病検診</a:t>
            </a:r>
            <a:r>
              <a:rPr lang="ja-JP" altLang="en-US" sz="2400" dirty="0"/>
              <a:t>を実施しています</a:t>
            </a:r>
          </a:p>
        </p:txBody>
      </p:sp>
      <p:sp>
        <p:nvSpPr>
          <p:cNvPr id="9" name="テキスト ボックス 8"/>
          <p:cNvSpPr txBox="1"/>
          <p:nvPr/>
        </p:nvSpPr>
        <p:spPr>
          <a:xfrm>
            <a:off x="464029" y="4841643"/>
            <a:ext cx="12041875" cy="1569660"/>
          </a:xfrm>
          <a:prstGeom prst="rect">
            <a:avLst/>
          </a:prstGeom>
          <a:noFill/>
        </p:spPr>
        <p:txBody>
          <a:bodyPr wrap="square" rtlCol="0">
            <a:spAutoFit/>
          </a:bodyPr>
          <a:lstStyle/>
          <a:p>
            <a:r>
              <a:rPr lang="ja-JP" altLang="en-US" sz="2400" dirty="0"/>
              <a:t>〇労働安全衛生規則に基づく定期健康診断、特定検診（メタボリックシンドローム</a:t>
            </a:r>
            <a:endParaRPr lang="en-US" altLang="ja-JP" sz="2400" dirty="0"/>
          </a:p>
          <a:p>
            <a:r>
              <a:rPr lang="ja-JP" altLang="en-US" sz="2400" dirty="0"/>
              <a:t>　 内臓脂肪症候群）にも対応できますので、</a:t>
            </a:r>
            <a:r>
              <a:rPr lang="ja-JP" altLang="en-US" sz="2400" b="1" dirty="0">
                <a:solidFill>
                  <a:srgbClr val="FF0000"/>
                </a:solidFill>
              </a:rPr>
              <a:t>職場（健保組合）の健康管理にも最適</a:t>
            </a:r>
            <a:r>
              <a:rPr lang="ja-JP" altLang="en-US" sz="2400" dirty="0"/>
              <a:t>です。</a:t>
            </a:r>
            <a:endParaRPr lang="en-US" altLang="ja-JP" sz="2400" dirty="0"/>
          </a:p>
          <a:p>
            <a:r>
              <a:rPr lang="ja-JP" altLang="en-US" sz="2400" dirty="0"/>
              <a:t>〇法定検診の他、オプション検診も受信可能です。</a:t>
            </a:r>
            <a:endParaRPr lang="en-US" altLang="ja-JP" sz="2400" dirty="0"/>
          </a:p>
          <a:p>
            <a:r>
              <a:rPr lang="ja-JP" altLang="en-US" sz="2400" dirty="0"/>
              <a:t>〇婦人科検診も実施しています。従業員の方だけでなく、ご家族の方も受診できます。</a:t>
            </a:r>
          </a:p>
        </p:txBody>
      </p:sp>
      <p:sp>
        <p:nvSpPr>
          <p:cNvPr id="3" name="テキスト ボックス 2">
            <a:extLst>
              <a:ext uri="{FF2B5EF4-FFF2-40B4-BE49-F238E27FC236}">
                <a16:creationId xmlns:a16="http://schemas.microsoft.com/office/drawing/2014/main" id="{D109AE69-8361-2BFF-4555-1A5EA8DA00C6}"/>
              </a:ext>
            </a:extLst>
          </p:cNvPr>
          <p:cNvSpPr txBox="1"/>
          <p:nvPr/>
        </p:nvSpPr>
        <p:spPr>
          <a:xfrm>
            <a:off x="463061" y="429971"/>
            <a:ext cx="11068540" cy="584775"/>
          </a:xfrm>
          <a:prstGeom prst="rect">
            <a:avLst/>
          </a:prstGeom>
          <a:noFill/>
        </p:spPr>
        <p:txBody>
          <a:bodyPr wrap="square" rtlCol="0">
            <a:spAutoFit/>
          </a:bodyPr>
          <a:lstStyle/>
          <a:p>
            <a:r>
              <a:rPr lang="ja-JP" altLang="en-US" sz="3200" dirty="0">
                <a:solidFill>
                  <a:schemeClr val="accent1">
                    <a:lumMod val="75000"/>
                  </a:schemeClr>
                </a:solidFill>
              </a:rPr>
              <a:t>（１０）定期健康診断</a:t>
            </a:r>
            <a:endParaRPr lang="en-US" altLang="ja-JP" sz="3200" dirty="0">
              <a:solidFill>
                <a:schemeClr val="accent1">
                  <a:lumMod val="75000"/>
                </a:schemeClr>
              </a:solidFill>
            </a:endParaRPr>
          </a:p>
        </p:txBody>
      </p:sp>
      <p:sp>
        <p:nvSpPr>
          <p:cNvPr id="2" name="Rectangle 13">
            <a:extLst>
              <a:ext uri="{FF2B5EF4-FFF2-40B4-BE49-F238E27FC236}">
                <a16:creationId xmlns:a16="http://schemas.microsoft.com/office/drawing/2014/main" id="{2F13FC75-0926-2380-1DA8-0CB17CCF0A27}"/>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6" name="図 5" descr="アイコン&#10;&#10;自動的に生成された説明">
            <a:extLst>
              <a:ext uri="{FF2B5EF4-FFF2-40B4-BE49-F238E27FC236}">
                <a16:creationId xmlns:a16="http://schemas.microsoft.com/office/drawing/2014/main" id="{684790D4-4527-3F94-4840-F73382877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316202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39645" y="1156655"/>
            <a:ext cx="9862820" cy="5016758"/>
          </a:xfrm>
          <a:prstGeom prst="rect">
            <a:avLst/>
          </a:prstGeom>
          <a:noFill/>
        </p:spPr>
        <p:txBody>
          <a:bodyPr wrap="square" rtlCol="0">
            <a:spAutoFit/>
          </a:bodyPr>
          <a:lstStyle/>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（１）経営相談支援事業</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（２）経営改善セミナー、各種セミナー</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（３）マル経融資</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（４）まちだ創業スクール</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（５）多摩ビジネスサポートセンター</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（６）各種交流会事業</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（７）町田私の好きなお店大賞</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（８）共済制度事業</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（９）労働保険事務代行事業</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3200" kern="100" dirty="0">
                <a:latin typeface="Century" panose="02040604050505020304" pitchFamily="18" charset="0"/>
                <a:ea typeface="ＭＳ 明朝" panose="02020609040205080304" pitchFamily="17" charset="-128"/>
                <a:cs typeface="Times New Roman" panose="02020603050405020304" pitchFamily="18" charset="0"/>
              </a:rPr>
              <a:t>（１０）定期健康診断事業</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B273FEED-E542-4C49-8EA0-D0E88CD7E39E}" type="slidenum">
              <a:rPr kumimoji="1" lang="ja-JP" altLang="en-US" smtClean="0"/>
              <a:t>2</a:t>
            </a:fld>
            <a:endParaRPr kumimoji="1" lang="ja-JP" altLang="en-US"/>
          </a:p>
        </p:txBody>
      </p:sp>
      <p:sp>
        <p:nvSpPr>
          <p:cNvPr id="2" name="Rectangle 13">
            <a:extLst>
              <a:ext uri="{FF2B5EF4-FFF2-40B4-BE49-F238E27FC236}">
                <a16:creationId xmlns:a16="http://schemas.microsoft.com/office/drawing/2014/main" id="{01878B0E-22D3-BB23-AC6D-041ACFD9E508}"/>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86874917-8BE9-36CB-30B0-8D1B5D6D5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34297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5100" y="2997202"/>
            <a:ext cx="6426200" cy="646331"/>
          </a:xfrm>
          <a:prstGeom prst="rect">
            <a:avLst/>
          </a:prstGeom>
          <a:noFill/>
        </p:spPr>
        <p:txBody>
          <a:bodyPr wrap="square" rtlCol="0">
            <a:spAutoFit/>
          </a:bodyPr>
          <a:lstStyle/>
          <a:p>
            <a:pPr algn="ctr"/>
            <a:r>
              <a:rPr lang="ja-JP" altLang="en-US" sz="3600" dirty="0"/>
              <a:t>ご清聴ありがとうございました。</a:t>
            </a:r>
            <a:endParaRPr lang="en-US" altLang="ja-JP" sz="3600" dirty="0"/>
          </a:p>
        </p:txBody>
      </p:sp>
      <p:sp>
        <p:nvSpPr>
          <p:cNvPr id="7" name="スライド番号プレースホルダー 6"/>
          <p:cNvSpPr>
            <a:spLocks noGrp="1"/>
          </p:cNvSpPr>
          <p:nvPr>
            <p:ph type="sldNum" sz="quarter" idx="12"/>
          </p:nvPr>
        </p:nvSpPr>
        <p:spPr/>
        <p:txBody>
          <a:bodyPr/>
          <a:lstStyle/>
          <a:p>
            <a:fld id="{B273FEED-E542-4C49-8EA0-D0E88CD7E39E}" type="slidenum">
              <a:rPr kumimoji="1" lang="ja-JP" altLang="en-US" smtClean="0"/>
              <a:t>20</a:t>
            </a:fld>
            <a:endParaRPr kumimoji="1" lang="ja-JP" altLang="en-US"/>
          </a:p>
        </p:txBody>
      </p:sp>
      <p:sp>
        <p:nvSpPr>
          <p:cNvPr id="3" name="Rectangle 13">
            <a:extLst>
              <a:ext uri="{FF2B5EF4-FFF2-40B4-BE49-F238E27FC236}">
                <a16:creationId xmlns:a16="http://schemas.microsoft.com/office/drawing/2014/main" id="{AB78A780-E75B-3612-765A-B1A537FB9C1D}"/>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4" name="図 3" descr="アイコン&#10;&#10;自動的に生成された説明">
            <a:extLst>
              <a:ext uri="{FF2B5EF4-FFF2-40B4-BE49-F238E27FC236}">
                <a16:creationId xmlns:a16="http://schemas.microsoft.com/office/drawing/2014/main" id="{9F2198D4-AB92-D03A-6D75-5C702ECF0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63048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0" y="337119"/>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1</a:t>
            </a:r>
            <a:r>
              <a:rPr lang="ja-JP" altLang="en-US" sz="3200" dirty="0">
                <a:solidFill>
                  <a:schemeClr val="accent1">
                    <a:lumMod val="75000"/>
                  </a:schemeClr>
                </a:solidFill>
              </a:rPr>
              <a:t>）経営相談支援事業</a:t>
            </a:r>
            <a:r>
              <a:rPr lang="en-US" altLang="zh-TW" sz="3200" dirty="0">
                <a:solidFill>
                  <a:schemeClr val="accent1">
                    <a:lumMod val="75000"/>
                  </a:schemeClr>
                </a:solidFill>
              </a:rPr>
              <a:t>-1</a:t>
            </a:r>
            <a:r>
              <a:rPr lang="zh-TW" altLang="en-US" sz="3200" dirty="0">
                <a:solidFill>
                  <a:schemeClr val="accent1">
                    <a:lumMod val="75000"/>
                  </a:schemeClr>
                </a:solidFill>
              </a:rPr>
              <a:t> </a:t>
            </a:r>
            <a:endParaRPr lang="en-US" altLang="ja-JP" sz="3200" dirty="0">
              <a:solidFill>
                <a:schemeClr val="accent1">
                  <a:lumMod val="75000"/>
                </a:schemeClr>
              </a:solidFill>
            </a:endParaRPr>
          </a:p>
        </p:txBody>
      </p:sp>
      <p:sp>
        <p:nvSpPr>
          <p:cNvPr id="6" name="テキスト ボックス 5"/>
          <p:cNvSpPr txBox="1"/>
          <p:nvPr/>
        </p:nvSpPr>
        <p:spPr>
          <a:xfrm>
            <a:off x="536416" y="990701"/>
            <a:ext cx="10954240" cy="1200329"/>
          </a:xfrm>
          <a:prstGeom prst="rect">
            <a:avLst/>
          </a:prstGeom>
          <a:noFill/>
        </p:spPr>
        <p:txBody>
          <a:bodyPr wrap="square" rtlCol="0">
            <a:spAutoFit/>
          </a:bodyPr>
          <a:lstStyle/>
          <a:p>
            <a:r>
              <a:rPr lang="ja-JP" altLang="en-US" sz="2400" dirty="0"/>
              <a:t>経営指導員、記帳相談員が</a:t>
            </a:r>
            <a:r>
              <a:rPr lang="ja-JP" altLang="en-US" sz="2400" b="1" dirty="0">
                <a:solidFill>
                  <a:srgbClr val="FF0000"/>
                </a:solidFill>
              </a:rPr>
              <a:t>経営に関する様々なご相談</a:t>
            </a:r>
            <a:r>
              <a:rPr lang="ja-JP" altLang="en-US" sz="2400" dirty="0"/>
              <a:t>にお応えします。また、経営指導員、記帳相談員に加え、専門性の高い相談等については各種専門家（弁護士、税理士、中小企業診断士等）と連携し、経営のお悩みにあたっていきます。</a:t>
            </a:r>
            <a:endParaRPr lang="en-US" altLang="ja-JP" sz="2400" dirty="0"/>
          </a:p>
        </p:txBody>
      </p:sp>
      <p:sp>
        <p:nvSpPr>
          <p:cNvPr id="7" name="テキスト ボックス 6"/>
          <p:cNvSpPr txBox="1"/>
          <p:nvPr/>
        </p:nvSpPr>
        <p:spPr>
          <a:xfrm>
            <a:off x="477663" y="2837378"/>
            <a:ext cx="10912893" cy="3785652"/>
          </a:xfrm>
          <a:prstGeom prst="rect">
            <a:avLst/>
          </a:prstGeom>
          <a:noFill/>
          <a:ln w="12700">
            <a:solidFill>
              <a:schemeClr val="tx1"/>
            </a:solidFill>
          </a:ln>
        </p:spPr>
        <p:txBody>
          <a:bodyPr wrap="square" rtlCol="0">
            <a:spAutoFit/>
          </a:bodyPr>
          <a:lstStyle/>
          <a:p>
            <a:r>
              <a:rPr lang="ja-JP" altLang="en-US" sz="2400" dirty="0"/>
              <a:t> ■</a:t>
            </a:r>
            <a:r>
              <a:rPr lang="ja-JP" altLang="en-US" sz="2400" u="sng" dirty="0"/>
              <a:t>支援の内容</a:t>
            </a:r>
            <a:endParaRPr lang="en-US" altLang="ja-JP" sz="2400" u="sng" dirty="0"/>
          </a:p>
          <a:p>
            <a:r>
              <a:rPr lang="ja-JP" altLang="en-US" sz="2400" dirty="0"/>
              <a:t>      販路開拓・W</a:t>
            </a:r>
            <a:r>
              <a:rPr lang="en-US" altLang="ja-JP" sz="2400" dirty="0"/>
              <a:t>EB</a:t>
            </a:r>
            <a:r>
              <a:rPr lang="ja-JP" altLang="en-US" sz="2400" dirty="0"/>
              <a:t>マーケティング・金融・税務・記帳・人材育成・補助金相談・創業等</a:t>
            </a:r>
            <a:endParaRPr lang="en-US" altLang="ja-JP" sz="2400" dirty="0"/>
          </a:p>
          <a:p>
            <a:r>
              <a:rPr lang="ja-JP" altLang="en-US" sz="2400" dirty="0"/>
              <a:t>　   経営に関するお悩み</a:t>
            </a:r>
            <a:endParaRPr lang="en-US" altLang="ja-JP" sz="2400" dirty="0"/>
          </a:p>
          <a:p>
            <a:r>
              <a:rPr lang="en-US" altLang="ja-JP" sz="2400" dirty="0"/>
              <a:t> </a:t>
            </a:r>
            <a:r>
              <a:rPr lang="ja-JP" altLang="en-US" sz="2400" dirty="0"/>
              <a:t>■</a:t>
            </a:r>
            <a:r>
              <a:rPr lang="ja-JP" altLang="en-US" sz="2400" u="sng" dirty="0"/>
              <a:t>相談方法</a:t>
            </a:r>
            <a:endParaRPr lang="en-US" altLang="ja-JP" sz="2400" u="sng" dirty="0"/>
          </a:p>
          <a:p>
            <a:r>
              <a:rPr lang="ja-JP" altLang="en-US" sz="2400" dirty="0"/>
              <a:t>　　当所企業支援部までお問合せ下さい</a:t>
            </a:r>
            <a:endParaRPr lang="en-US" altLang="ja-JP" sz="2400" dirty="0"/>
          </a:p>
          <a:p>
            <a:r>
              <a:rPr lang="ja-JP" altLang="en-US" sz="2400" dirty="0"/>
              <a:t>　　 </a:t>
            </a:r>
            <a:r>
              <a:rPr lang="en-US" altLang="ja-JP" sz="2400" dirty="0"/>
              <a:t>TEL</a:t>
            </a:r>
            <a:r>
              <a:rPr lang="ja-JP" altLang="en-US" sz="2400" dirty="0"/>
              <a:t>：</a:t>
            </a:r>
            <a:r>
              <a:rPr lang="en-US" altLang="ja-JP" sz="2400" dirty="0"/>
              <a:t>042-724-6614</a:t>
            </a:r>
          </a:p>
          <a:p>
            <a:r>
              <a:rPr lang="ja-JP" altLang="en-US" sz="2400" dirty="0"/>
              <a:t>　　 </a:t>
            </a:r>
            <a:r>
              <a:rPr lang="en-US" altLang="ja-JP" sz="2400" dirty="0"/>
              <a:t>Mail</a:t>
            </a:r>
            <a:r>
              <a:rPr lang="ja-JP" altLang="en-US" sz="2400" dirty="0"/>
              <a:t>：</a:t>
            </a:r>
            <a:r>
              <a:rPr lang="en-US" altLang="ja-JP" sz="2400" dirty="0">
                <a:hlinkClick r:id="rId3"/>
              </a:rPr>
              <a:t>sodan@machida-cci.or.jp</a:t>
            </a:r>
            <a:endParaRPr lang="en-US" altLang="ja-JP" sz="2400" dirty="0"/>
          </a:p>
          <a:p>
            <a:r>
              <a:rPr lang="ja-JP" altLang="en-US" sz="2400" dirty="0"/>
              <a:t> ■</a:t>
            </a:r>
            <a:r>
              <a:rPr lang="ja-JP" altLang="en-US" sz="2400" u="sng" dirty="0"/>
              <a:t>相談日</a:t>
            </a:r>
            <a:r>
              <a:rPr lang="ja-JP" altLang="en-US" sz="2400" dirty="0"/>
              <a:t>　　</a:t>
            </a:r>
            <a:endParaRPr lang="en-US" altLang="ja-JP" sz="2400" dirty="0"/>
          </a:p>
          <a:p>
            <a:r>
              <a:rPr lang="ja-JP" altLang="en-US" sz="2400" dirty="0"/>
              <a:t>      土曜・日曜・祝日を除く毎日</a:t>
            </a:r>
            <a:r>
              <a:rPr lang="en-US" altLang="ja-JP" sz="2400" dirty="0"/>
              <a:t>9</a:t>
            </a:r>
            <a:r>
              <a:rPr lang="ja-JP" altLang="en-US" sz="2400" dirty="0"/>
              <a:t>時～</a:t>
            </a:r>
            <a:r>
              <a:rPr lang="en-US" altLang="ja-JP" sz="2400" dirty="0"/>
              <a:t>17</a:t>
            </a:r>
            <a:r>
              <a:rPr lang="ja-JP" altLang="en-US" sz="2400" dirty="0"/>
              <a:t>時の間で経営相談を受け付けています。</a:t>
            </a:r>
            <a:endParaRPr lang="en-US" altLang="ja-JP" sz="2400" dirty="0"/>
          </a:p>
          <a:p>
            <a:r>
              <a:rPr lang="ja-JP" altLang="en-US" sz="2400" dirty="0"/>
              <a:t>　　また、事業所を訪問しての巡回相談も行っております。</a:t>
            </a:r>
            <a:endParaRPr lang="en-US" altLang="ja-JP" sz="2400" dirty="0"/>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3</a:t>
            </a:fld>
            <a:endParaRPr kumimoji="1" lang="ja-JP" altLang="en-US"/>
          </a:p>
        </p:txBody>
      </p:sp>
      <p:sp>
        <p:nvSpPr>
          <p:cNvPr id="9" name="テキスト ボックス 8"/>
          <p:cNvSpPr txBox="1"/>
          <p:nvPr/>
        </p:nvSpPr>
        <p:spPr>
          <a:xfrm>
            <a:off x="491307" y="2256198"/>
            <a:ext cx="10954240" cy="523220"/>
          </a:xfrm>
          <a:prstGeom prst="rect">
            <a:avLst/>
          </a:prstGeom>
          <a:noFill/>
        </p:spPr>
        <p:txBody>
          <a:bodyPr wrap="square" rtlCol="0">
            <a:spAutoFit/>
          </a:bodyPr>
          <a:lstStyle/>
          <a:p>
            <a:r>
              <a:rPr lang="ja-JP" altLang="en-US" sz="2800" dirty="0"/>
              <a:t>〇経営相談窓口　</a:t>
            </a:r>
            <a:r>
              <a:rPr lang="en-US" altLang="ja-JP" sz="2400" dirty="0"/>
              <a:t>(</a:t>
            </a:r>
            <a:r>
              <a:rPr lang="ja-JP" altLang="en-US" sz="2400" dirty="0"/>
              <a:t>経営指導員、記帳相談員による相談窓口</a:t>
            </a:r>
            <a:r>
              <a:rPr lang="en-US" altLang="ja-JP" sz="2400" dirty="0"/>
              <a:t>)</a:t>
            </a:r>
          </a:p>
        </p:txBody>
      </p:sp>
      <p:sp>
        <p:nvSpPr>
          <p:cNvPr id="2" name="Rectangle 13">
            <a:extLst>
              <a:ext uri="{FF2B5EF4-FFF2-40B4-BE49-F238E27FC236}">
                <a16:creationId xmlns:a16="http://schemas.microsoft.com/office/drawing/2014/main" id="{2FBDC5AE-3EC4-75A2-7022-1F6BB155B9D1}"/>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DA63E54F-2E65-6288-F1B0-F9DEF2D19D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148894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0" y="459951"/>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1</a:t>
            </a:r>
            <a:r>
              <a:rPr lang="ja-JP" altLang="en-US" sz="3200" dirty="0">
                <a:solidFill>
                  <a:schemeClr val="accent1">
                    <a:lumMod val="75000"/>
                  </a:schemeClr>
                </a:solidFill>
              </a:rPr>
              <a:t>）経営相談支援事業</a:t>
            </a:r>
            <a:r>
              <a:rPr lang="en-US" altLang="zh-TW" sz="3200" dirty="0">
                <a:solidFill>
                  <a:schemeClr val="accent1">
                    <a:lumMod val="75000"/>
                  </a:schemeClr>
                </a:solidFill>
              </a:rPr>
              <a:t>-2</a:t>
            </a:r>
            <a:r>
              <a:rPr lang="zh-TW" altLang="en-US" sz="3200" dirty="0">
                <a:solidFill>
                  <a:schemeClr val="accent1">
                    <a:lumMod val="75000"/>
                  </a:schemeClr>
                </a:solidFill>
              </a:rPr>
              <a:t> </a:t>
            </a:r>
            <a:endParaRPr lang="en-US" altLang="ja-JP" sz="3200" dirty="0">
              <a:solidFill>
                <a:schemeClr val="accent1">
                  <a:lumMod val="75000"/>
                </a:schemeClr>
              </a:solidFill>
            </a:endParaRPr>
          </a:p>
        </p:txBody>
      </p:sp>
      <p:sp>
        <p:nvSpPr>
          <p:cNvPr id="7" name="テキスト ボックス 6"/>
          <p:cNvSpPr txBox="1"/>
          <p:nvPr/>
        </p:nvSpPr>
        <p:spPr>
          <a:xfrm>
            <a:off x="477663" y="1759186"/>
            <a:ext cx="10912893" cy="4893647"/>
          </a:xfrm>
          <a:prstGeom prst="rect">
            <a:avLst/>
          </a:prstGeom>
          <a:noFill/>
          <a:ln w="12700">
            <a:solidFill>
              <a:schemeClr val="tx1"/>
            </a:solidFill>
          </a:ln>
        </p:spPr>
        <p:txBody>
          <a:bodyPr wrap="square" rtlCol="0">
            <a:spAutoFit/>
          </a:bodyPr>
          <a:lstStyle/>
          <a:p>
            <a:r>
              <a:rPr lang="ja-JP" altLang="en-US" sz="2400" dirty="0"/>
              <a:t> ■</a:t>
            </a:r>
            <a:r>
              <a:rPr lang="ja-JP" altLang="en-US" sz="2400" u="sng" dirty="0"/>
              <a:t>支援の内容</a:t>
            </a:r>
            <a:endParaRPr lang="en-US" altLang="ja-JP" sz="2400" u="sng" dirty="0"/>
          </a:p>
          <a:p>
            <a:r>
              <a:rPr lang="ja-JP" altLang="en-US" sz="2400" dirty="0"/>
              <a:t>　   個人事業主の方を対象にした</a:t>
            </a:r>
            <a:r>
              <a:rPr lang="ja-JP" altLang="en-US" sz="2400" b="1" dirty="0">
                <a:solidFill>
                  <a:srgbClr val="FF0000"/>
                </a:solidFill>
              </a:rPr>
              <a:t>決算確定申告</a:t>
            </a:r>
            <a:r>
              <a:rPr lang="ja-JP" altLang="en-US" sz="2400" dirty="0"/>
              <a:t>相談会</a:t>
            </a:r>
            <a:endParaRPr lang="en-US" altLang="ja-JP" sz="2400" dirty="0"/>
          </a:p>
          <a:p>
            <a:r>
              <a:rPr lang="en-US" altLang="ja-JP" sz="2400" dirty="0"/>
              <a:t> </a:t>
            </a:r>
            <a:r>
              <a:rPr lang="ja-JP" altLang="en-US" sz="2400" dirty="0"/>
              <a:t>■</a:t>
            </a:r>
            <a:r>
              <a:rPr lang="ja-JP" altLang="en-US" sz="2400" u="sng" dirty="0"/>
              <a:t>相談方法</a:t>
            </a:r>
            <a:endParaRPr lang="en-US" altLang="ja-JP" sz="2400" u="sng" dirty="0"/>
          </a:p>
          <a:p>
            <a:r>
              <a:rPr lang="ja-JP" altLang="en-US" sz="2400" dirty="0"/>
              <a:t>　　予約制となります</a:t>
            </a:r>
            <a:endParaRPr lang="en-US" altLang="ja-JP" sz="2400" dirty="0"/>
          </a:p>
          <a:p>
            <a:r>
              <a:rPr lang="en-US" altLang="ja-JP" sz="2400" dirty="0"/>
              <a:t>      </a:t>
            </a:r>
            <a:r>
              <a:rPr lang="ja-JP" altLang="en-US" sz="2400" dirty="0"/>
              <a:t>当所</a:t>
            </a:r>
            <a:r>
              <a:rPr lang="en-US" altLang="ja-JP" sz="2400" dirty="0"/>
              <a:t>HP</a:t>
            </a:r>
            <a:r>
              <a:rPr lang="ja-JP" altLang="en-US" sz="2400" dirty="0"/>
              <a:t>より専用申込フォームが御座います。</a:t>
            </a:r>
            <a:endParaRPr lang="en-US" altLang="ja-JP" sz="2400" dirty="0"/>
          </a:p>
          <a:p>
            <a:r>
              <a:rPr lang="ja-JP" altLang="en-US" sz="2400" dirty="0"/>
              <a:t>　　</a:t>
            </a:r>
            <a:r>
              <a:rPr lang="en-US" altLang="ja-JP" sz="2400" dirty="0"/>
              <a:t>TEL</a:t>
            </a:r>
            <a:r>
              <a:rPr lang="ja-JP" altLang="en-US" sz="2400" dirty="0"/>
              <a:t>：</a:t>
            </a:r>
            <a:r>
              <a:rPr lang="en-US" altLang="ja-JP" sz="2400" dirty="0"/>
              <a:t>042-724-6614</a:t>
            </a:r>
          </a:p>
          <a:p>
            <a:r>
              <a:rPr lang="ja-JP" altLang="en-US" sz="2400" dirty="0"/>
              <a:t> ■</a:t>
            </a:r>
            <a:r>
              <a:rPr lang="ja-JP" altLang="en-US" sz="2400" u="sng" dirty="0"/>
              <a:t>相談日</a:t>
            </a:r>
            <a:r>
              <a:rPr lang="ja-JP" altLang="en-US" sz="2400" dirty="0"/>
              <a:t>　</a:t>
            </a:r>
            <a:r>
              <a:rPr lang="en-US" altLang="ja-JP" sz="2400" dirty="0"/>
              <a:t>※</a:t>
            </a:r>
            <a:r>
              <a:rPr lang="ja-JP" altLang="en-US" sz="2400" dirty="0"/>
              <a:t>令和</a:t>
            </a:r>
            <a:r>
              <a:rPr lang="en-US" altLang="ja-JP" sz="2400" dirty="0"/>
              <a:t>4</a:t>
            </a:r>
            <a:r>
              <a:rPr lang="ja-JP" altLang="en-US" sz="2400" dirty="0"/>
              <a:t>年度分　（毎年同時期に開催予定）　</a:t>
            </a:r>
            <a:endParaRPr lang="en-US" altLang="ja-JP" sz="2400" dirty="0"/>
          </a:p>
          <a:p>
            <a:r>
              <a:rPr lang="ja-JP" altLang="en-US" sz="2400" dirty="0"/>
              <a:t>　　日時：令和</a:t>
            </a:r>
            <a:r>
              <a:rPr lang="en-US" altLang="ja-JP" sz="2400" dirty="0"/>
              <a:t>5</a:t>
            </a:r>
            <a:r>
              <a:rPr lang="ja-JP" altLang="en-US" sz="2400" dirty="0"/>
              <a:t>年</a:t>
            </a:r>
            <a:r>
              <a:rPr lang="en-US" altLang="ja-JP" sz="2400" dirty="0"/>
              <a:t>2</a:t>
            </a:r>
            <a:r>
              <a:rPr lang="ja-JP" altLang="en-US" sz="2400" dirty="0"/>
              <a:t>月</a:t>
            </a:r>
            <a:r>
              <a:rPr lang="en-US" altLang="ja-JP" sz="2400" dirty="0"/>
              <a:t>20</a:t>
            </a:r>
            <a:r>
              <a:rPr lang="ja-JP" altLang="en-US" sz="2400" dirty="0"/>
              <a:t>日（月）～</a:t>
            </a:r>
            <a:r>
              <a:rPr lang="en-US" altLang="ja-JP" sz="2400" dirty="0"/>
              <a:t>3</a:t>
            </a:r>
            <a:r>
              <a:rPr lang="ja-JP" altLang="en-US" sz="2400" dirty="0"/>
              <a:t>月</a:t>
            </a:r>
            <a:r>
              <a:rPr lang="en-US" altLang="ja-JP" sz="2400" dirty="0"/>
              <a:t>15</a:t>
            </a:r>
            <a:r>
              <a:rPr lang="ja-JP" altLang="en-US" sz="2400" dirty="0"/>
              <a:t>日（水）</a:t>
            </a:r>
            <a:r>
              <a:rPr lang="en-US" altLang="ja-JP" sz="2400" dirty="0"/>
              <a:t>※</a:t>
            </a:r>
            <a:r>
              <a:rPr lang="ja-JP" altLang="en-US" sz="2400" dirty="0"/>
              <a:t>土日祝を除く。</a:t>
            </a:r>
          </a:p>
          <a:p>
            <a:r>
              <a:rPr lang="ja-JP" altLang="en-US" sz="2400" dirty="0"/>
              <a:t>　　時間：</a:t>
            </a:r>
            <a:r>
              <a:rPr lang="en-US" altLang="ja-JP" sz="2400" dirty="0"/>
              <a:t>9</a:t>
            </a:r>
            <a:r>
              <a:rPr lang="ja-JP" altLang="en-US" sz="2400" dirty="0"/>
              <a:t>時</a:t>
            </a:r>
            <a:r>
              <a:rPr lang="en-US" altLang="ja-JP" sz="2400" dirty="0"/>
              <a:t>30</a:t>
            </a:r>
            <a:r>
              <a:rPr lang="ja-JP" altLang="en-US" sz="2400" dirty="0"/>
              <a:t>分～</a:t>
            </a:r>
            <a:r>
              <a:rPr lang="en-US" altLang="ja-JP" sz="2400" dirty="0"/>
              <a:t>12</a:t>
            </a:r>
            <a:r>
              <a:rPr lang="ja-JP" altLang="en-US" sz="2400" dirty="0"/>
              <a:t>時</a:t>
            </a:r>
            <a:r>
              <a:rPr lang="en-US" altLang="ja-JP" sz="2400" dirty="0"/>
              <a:t>30</a:t>
            </a:r>
            <a:r>
              <a:rPr lang="ja-JP" altLang="en-US" sz="2400" dirty="0"/>
              <a:t>分、</a:t>
            </a:r>
            <a:r>
              <a:rPr lang="en-US" altLang="ja-JP" sz="2400" dirty="0"/>
              <a:t>13</a:t>
            </a:r>
            <a:r>
              <a:rPr lang="ja-JP" altLang="en-US" sz="2400" dirty="0"/>
              <a:t>時</a:t>
            </a:r>
            <a:r>
              <a:rPr lang="en-US" altLang="ja-JP" sz="2400" dirty="0"/>
              <a:t>30</a:t>
            </a:r>
            <a:r>
              <a:rPr lang="ja-JP" altLang="en-US" sz="2400" dirty="0"/>
              <a:t>分～</a:t>
            </a:r>
            <a:r>
              <a:rPr lang="en-US" altLang="ja-JP" sz="2400" dirty="0"/>
              <a:t>16</a:t>
            </a:r>
            <a:r>
              <a:rPr lang="ja-JP" altLang="en-US" sz="2400" dirty="0"/>
              <a:t>時</a:t>
            </a:r>
            <a:r>
              <a:rPr lang="en-US" altLang="ja-JP" sz="2400" dirty="0"/>
              <a:t>30</a:t>
            </a:r>
            <a:r>
              <a:rPr lang="ja-JP" altLang="en-US" sz="2400" dirty="0"/>
              <a:t>分 </a:t>
            </a:r>
            <a:r>
              <a:rPr lang="en-US" altLang="ja-JP" sz="2400" dirty="0"/>
              <a:t>※1</a:t>
            </a:r>
            <a:r>
              <a:rPr lang="ja-JP" altLang="en-US" sz="2400" dirty="0"/>
              <a:t>時間単位の予約制</a:t>
            </a:r>
          </a:p>
          <a:p>
            <a:r>
              <a:rPr lang="ja-JP" altLang="en-US" sz="2400" dirty="0"/>
              <a:t>　　会場：町田商工会議所会館</a:t>
            </a:r>
          </a:p>
          <a:p>
            <a:r>
              <a:rPr lang="ja-JP" altLang="en-US" sz="2400" dirty="0"/>
              <a:t>　　費用：無料</a:t>
            </a:r>
            <a:endParaRPr lang="en-US" altLang="ja-JP" sz="2400" dirty="0"/>
          </a:p>
          <a:p>
            <a:r>
              <a:rPr lang="ja-JP" altLang="en-US" sz="2400" dirty="0"/>
              <a:t>  </a:t>
            </a:r>
            <a:r>
              <a:rPr lang="en-US" altLang="ja-JP" sz="2400" dirty="0"/>
              <a:t>※</a:t>
            </a:r>
            <a:r>
              <a:rPr lang="ja-JP" altLang="en-US" sz="2400" dirty="0"/>
              <a:t>注意事項</a:t>
            </a:r>
            <a:endParaRPr lang="en-US" altLang="ja-JP" sz="2400" dirty="0"/>
          </a:p>
          <a:p>
            <a:r>
              <a:rPr lang="en-US" altLang="ja-JP" sz="2400" dirty="0"/>
              <a:t>       </a:t>
            </a:r>
            <a:r>
              <a:rPr lang="ja-JP" altLang="en-US" sz="2400" dirty="0"/>
              <a:t>記帳指導となります。代理入力等は行えませんのでお気を付けください。</a:t>
            </a:r>
            <a:endParaRPr lang="en-US" altLang="ja-JP" sz="2400" dirty="0"/>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4</a:t>
            </a:fld>
            <a:endParaRPr kumimoji="1" lang="ja-JP" altLang="en-US"/>
          </a:p>
        </p:txBody>
      </p:sp>
      <p:sp>
        <p:nvSpPr>
          <p:cNvPr id="9" name="テキスト ボックス 8"/>
          <p:cNvSpPr txBox="1"/>
          <p:nvPr/>
        </p:nvSpPr>
        <p:spPr>
          <a:xfrm>
            <a:off x="491307" y="1178006"/>
            <a:ext cx="10954240" cy="523220"/>
          </a:xfrm>
          <a:prstGeom prst="rect">
            <a:avLst/>
          </a:prstGeom>
          <a:noFill/>
        </p:spPr>
        <p:txBody>
          <a:bodyPr wrap="square" rtlCol="0">
            <a:spAutoFit/>
          </a:bodyPr>
          <a:lstStyle/>
          <a:p>
            <a:r>
              <a:rPr lang="ja-JP" altLang="en-US" sz="2800" dirty="0"/>
              <a:t>〇</a:t>
            </a:r>
            <a:r>
              <a:rPr lang="zh-TW" altLang="en-US" sz="2800" dirty="0">
                <a:latin typeface="ＭＳ Ｐゴシック 本文"/>
              </a:rPr>
              <a:t>決算確定申告相談会</a:t>
            </a:r>
            <a:r>
              <a:rPr lang="ja-JP" altLang="en-US" sz="2800" dirty="0">
                <a:latin typeface="ＭＳ Ｐゴシック 本文"/>
              </a:rPr>
              <a:t>　</a:t>
            </a:r>
            <a:r>
              <a:rPr lang="en-US" altLang="ja-JP" sz="2400" dirty="0"/>
              <a:t>(</a:t>
            </a:r>
            <a:r>
              <a:rPr lang="ja-JP" altLang="en-US" sz="2400" dirty="0"/>
              <a:t>当所委嘱税理士と経営指導員等による相談窓口</a:t>
            </a:r>
            <a:r>
              <a:rPr lang="en-US" altLang="ja-JP" sz="2400" dirty="0"/>
              <a:t>)</a:t>
            </a:r>
          </a:p>
        </p:txBody>
      </p:sp>
      <p:sp>
        <p:nvSpPr>
          <p:cNvPr id="2" name="Rectangle 13">
            <a:extLst>
              <a:ext uri="{FF2B5EF4-FFF2-40B4-BE49-F238E27FC236}">
                <a16:creationId xmlns:a16="http://schemas.microsoft.com/office/drawing/2014/main" id="{62A8DB3C-FCFB-0DE2-6E41-AEBEE4375A1B}"/>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3272FF20-4066-2A70-F654-E5ACD1F9D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122893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3060" y="227935"/>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1</a:t>
            </a:r>
            <a:r>
              <a:rPr lang="ja-JP" altLang="en-US" sz="3200" dirty="0">
                <a:solidFill>
                  <a:schemeClr val="accent1">
                    <a:lumMod val="75000"/>
                  </a:schemeClr>
                </a:solidFill>
              </a:rPr>
              <a:t>）経営相談支援事業</a:t>
            </a:r>
            <a:r>
              <a:rPr lang="en-US" altLang="zh-TW" sz="3200" dirty="0">
                <a:solidFill>
                  <a:schemeClr val="accent1">
                    <a:lumMod val="75000"/>
                  </a:schemeClr>
                </a:solidFill>
              </a:rPr>
              <a:t>-3</a:t>
            </a:r>
            <a:r>
              <a:rPr lang="zh-TW" altLang="en-US" sz="3200" dirty="0">
                <a:solidFill>
                  <a:schemeClr val="accent1">
                    <a:lumMod val="75000"/>
                  </a:schemeClr>
                </a:solidFill>
              </a:rPr>
              <a:t> </a:t>
            </a:r>
            <a:endParaRPr lang="en-US" altLang="ja-JP" sz="3200" dirty="0">
              <a:solidFill>
                <a:schemeClr val="accent1">
                  <a:lumMod val="75000"/>
                </a:schemeClr>
              </a:solidFill>
            </a:endParaRPr>
          </a:p>
        </p:txBody>
      </p:sp>
      <p:sp>
        <p:nvSpPr>
          <p:cNvPr id="7" name="テキスト ボックス 6"/>
          <p:cNvSpPr txBox="1"/>
          <p:nvPr/>
        </p:nvSpPr>
        <p:spPr>
          <a:xfrm>
            <a:off x="477663" y="1363394"/>
            <a:ext cx="10912893" cy="5262979"/>
          </a:xfrm>
          <a:prstGeom prst="rect">
            <a:avLst/>
          </a:prstGeom>
          <a:noFill/>
          <a:ln w="12700">
            <a:solidFill>
              <a:schemeClr val="tx1"/>
            </a:solidFill>
          </a:ln>
        </p:spPr>
        <p:txBody>
          <a:bodyPr wrap="square" rtlCol="0">
            <a:spAutoFit/>
          </a:bodyPr>
          <a:lstStyle/>
          <a:p>
            <a:r>
              <a:rPr lang="ja-JP" altLang="en-US" sz="2400" dirty="0"/>
              <a:t> ■</a:t>
            </a:r>
            <a:r>
              <a:rPr lang="ja-JP" altLang="en-US" sz="2400" u="sng" dirty="0"/>
              <a:t>支援の内容</a:t>
            </a:r>
            <a:endParaRPr lang="en-US" altLang="ja-JP" sz="2400" u="sng" dirty="0"/>
          </a:p>
          <a:p>
            <a:r>
              <a:rPr lang="ja-JP" altLang="en-US" sz="2400" dirty="0"/>
              <a:t>　　複雑な税務や法律問題など、</a:t>
            </a:r>
            <a:r>
              <a:rPr lang="ja-JP" altLang="en-US" sz="2400" b="1" dirty="0">
                <a:solidFill>
                  <a:srgbClr val="FF0000"/>
                </a:solidFill>
              </a:rPr>
              <a:t>専門的な内容に関するご相談</a:t>
            </a:r>
            <a:endParaRPr lang="en-US" altLang="ja-JP" sz="2400" b="1" dirty="0">
              <a:solidFill>
                <a:srgbClr val="FF0000"/>
              </a:solidFill>
            </a:endParaRPr>
          </a:p>
          <a:p>
            <a:r>
              <a:rPr lang="en-US" altLang="ja-JP" sz="2400" dirty="0"/>
              <a:t>  </a:t>
            </a:r>
            <a:r>
              <a:rPr lang="ja-JP" altLang="en-US" sz="2400" dirty="0"/>
              <a:t>　・弁護士　契約内容のチェック、債権回収、損害賠償</a:t>
            </a:r>
            <a:endParaRPr lang="en-US" altLang="ja-JP" sz="2400" dirty="0"/>
          </a:p>
          <a:p>
            <a:r>
              <a:rPr lang="ja-JP" altLang="en-US" sz="2400" dirty="0"/>
              <a:t>　  ・税理士　経理処理、法人・個人事業主の確定申告、決算</a:t>
            </a:r>
            <a:endParaRPr lang="en-US" altLang="ja-JP" sz="2400" dirty="0"/>
          </a:p>
          <a:p>
            <a:r>
              <a:rPr lang="ja-JP" altLang="en-US" sz="2400" dirty="0"/>
              <a:t>　  ・社会保険労務士　就業規則の策定、賃金制度、社会保険、雇用関係の助成金</a:t>
            </a:r>
            <a:endParaRPr lang="en-US" altLang="ja-JP" sz="2400" dirty="0"/>
          </a:p>
          <a:p>
            <a:r>
              <a:rPr lang="en-US" altLang="ja-JP" sz="2400" dirty="0"/>
              <a:t>     </a:t>
            </a:r>
            <a:r>
              <a:rPr lang="ja-JP" altLang="en-US" sz="2400" dirty="0"/>
              <a:t>・弁理士　特許申請、商標、実用新案、知的財産のトラブル</a:t>
            </a:r>
            <a:endParaRPr lang="en-US" altLang="ja-JP" sz="2400" dirty="0"/>
          </a:p>
          <a:p>
            <a:r>
              <a:rPr lang="ja-JP" altLang="en-US" sz="2400" dirty="0"/>
              <a:t>　  ・行政書士　許認可業種の創業、許認可申請、外国人雇用手続き</a:t>
            </a:r>
            <a:endParaRPr lang="en-US" altLang="ja-JP" sz="2400" dirty="0"/>
          </a:p>
          <a:p>
            <a:r>
              <a:rPr lang="ja-JP" altLang="en-US" sz="2400" dirty="0"/>
              <a:t>　  ・司法書士　会社登記、不動産登記、定款のチェック</a:t>
            </a:r>
            <a:endParaRPr lang="en-US" altLang="ja-JP" sz="2400" dirty="0"/>
          </a:p>
          <a:p>
            <a:r>
              <a:rPr lang="ja-JP" altLang="en-US" sz="2400" dirty="0"/>
              <a:t>　  ・中小企業診断士　経営革新計画などの中期経営計画策定支援</a:t>
            </a:r>
            <a:endParaRPr lang="en-US" altLang="ja-JP" sz="2400" dirty="0"/>
          </a:p>
          <a:p>
            <a:r>
              <a:rPr lang="ja-JP" altLang="en-US" sz="2400" dirty="0"/>
              <a:t>　</a:t>
            </a:r>
            <a:r>
              <a:rPr lang="en-US" altLang="ja-JP" sz="2400" dirty="0"/>
              <a:t>  ※</a:t>
            </a:r>
            <a:r>
              <a:rPr lang="ja-JP" altLang="en-US" sz="2400" dirty="0"/>
              <a:t>他日本政策金融公庫、</a:t>
            </a:r>
            <a:r>
              <a:rPr lang="zh-TW" altLang="en-US" sz="2400" dirty="0"/>
              <a:t>東京信用保証協会</a:t>
            </a:r>
            <a:r>
              <a:rPr lang="ja-JP" altLang="en-US" sz="2400" dirty="0" err="1"/>
              <a:t>、</a:t>
            </a:r>
            <a:r>
              <a:rPr lang="ja-JP" altLang="en-US" sz="2400" dirty="0"/>
              <a:t>東京都労働相談情報センター等</a:t>
            </a:r>
            <a:endParaRPr lang="en-US" altLang="ja-JP" sz="2400" dirty="0"/>
          </a:p>
          <a:p>
            <a:r>
              <a:rPr lang="ja-JP" altLang="en-US" sz="2400" dirty="0"/>
              <a:t> ■</a:t>
            </a:r>
            <a:r>
              <a:rPr lang="ja-JP" altLang="en-US" sz="2400" u="sng" dirty="0"/>
              <a:t>費用・相談方法</a:t>
            </a:r>
            <a:endParaRPr lang="en-US" altLang="ja-JP" sz="2400" u="sng" dirty="0"/>
          </a:p>
          <a:p>
            <a:r>
              <a:rPr lang="ja-JP" altLang="en-US" sz="2400" dirty="0"/>
              <a:t>　　費用：無料 （予約制となります）</a:t>
            </a:r>
            <a:endParaRPr lang="en-US" altLang="ja-JP" sz="2400" dirty="0"/>
          </a:p>
          <a:p>
            <a:r>
              <a:rPr lang="ja-JP" altLang="en-US" sz="2400" dirty="0"/>
              <a:t>      当所企業支援部までお問合せ下さい </a:t>
            </a:r>
            <a:r>
              <a:rPr lang="en-US" altLang="ja-JP" sz="2400" dirty="0"/>
              <a:t>TEL</a:t>
            </a:r>
            <a:r>
              <a:rPr lang="ja-JP" altLang="en-US" sz="2400" dirty="0"/>
              <a:t>：</a:t>
            </a:r>
            <a:r>
              <a:rPr lang="en-US" altLang="ja-JP" sz="2400" dirty="0"/>
              <a:t>042-724-6614</a:t>
            </a:r>
          </a:p>
          <a:p>
            <a:r>
              <a:rPr lang="en-US" altLang="ja-JP" sz="2400" dirty="0"/>
              <a:t>      ※</a:t>
            </a:r>
            <a:r>
              <a:rPr lang="ja-JP" altLang="en-US" sz="2400" dirty="0"/>
              <a:t>相談日程については、各専門家により異なります。</a:t>
            </a:r>
            <a:endParaRPr lang="en-US" altLang="ja-JP" sz="2400" dirty="0"/>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5</a:t>
            </a:fld>
            <a:endParaRPr kumimoji="1" lang="ja-JP" altLang="en-US"/>
          </a:p>
        </p:txBody>
      </p:sp>
      <p:sp>
        <p:nvSpPr>
          <p:cNvPr id="9" name="テキスト ボックス 8"/>
          <p:cNvSpPr txBox="1"/>
          <p:nvPr/>
        </p:nvSpPr>
        <p:spPr>
          <a:xfrm>
            <a:off x="491307" y="795861"/>
            <a:ext cx="10954240" cy="523220"/>
          </a:xfrm>
          <a:prstGeom prst="rect">
            <a:avLst/>
          </a:prstGeom>
          <a:noFill/>
        </p:spPr>
        <p:txBody>
          <a:bodyPr wrap="square" rtlCol="0">
            <a:spAutoFit/>
          </a:bodyPr>
          <a:lstStyle/>
          <a:p>
            <a:r>
              <a:rPr lang="ja-JP" altLang="en-US" sz="2800" dirty="0"/>
              <a:t>〇専門相談窓口　</a:t>
            </a:r>
            <a:r>
              <a:rPr lang="en-US" altLang="ja-JP" sz="2400" dirty="0"/>
              <a:t>(</a:t>
            </a:r>
            <a:r>
              <a:rPr lang="ja-JP" altLang="en-US" sz="2400" dirty="0"/>
              <a:t>当所委嘱専門家による相談窓口</a:t>
            </a:r>
            <a:r>
              <a:rPr lang="en-US" altLang="ja-JP" sz="2400" dirty="0"/>
              <a:t>)</a:t>
            </a:r>
          </a:p>
        </p:txBody>
      </p:sp>
      <p:sp>
        <p:nvSpPr>
          <p:cNvPr id="2" name="テキスト ボックス 1"/>
          <p:cNvSpPr txBox="1"/>
          <p:nvPr/>
        </p:nvSpPr>
        <p:spPr>
          <a:xfrm>
            <a:off x="8461613" y="1178005"/>
            <a:ext cx="1774209" cy="369332"/>
          </a:xfrm>
          <a:prstGeom prst="rect">
            <a:avLst/>
          </a:prstGeom>
          <a:noFill/>
        </p:spPr>
        <p:txBody>
          <a:bodyPr wrap="square" rtlCol="0">
            <a:spAutoFit/>
          </a:bodyPr>
          <a:lstStyle/>
          <a:p>
            <a:endParaRPr kumimoji="1" lang="ja-JP" altLang="en-US" dirty="0"/>
          </a:p>
        </p:txBody>
      </p:sp>
      <p:sp>
        <p:nvSpPr>
          <p:cNvPr id="3" name="Rectangle 13">
            <a:extLst>
              <a:ext uri="{FF2B5EF4-FFF2-40B4-BE49-F238E27FC236}">
                <a16:creationId xmlns:a16="http://schemas.microsoft.com/office/drawing/2014/main" id="{E4D0DFB9-C7AB-6053-C859-E0E05FC74592}"/>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4" name="図 3" descr="アイコン&#10;&#10;自動的に生成された説明">
            <a:extLst>
              <a:ext uri="{FF2B5EF4-FFF2-40B4-BE49-F238E27FC236}">
                <a16:creationId xmlns:a16="http://schemas.microsoft.com/office/drawing/2014/main" id="{9BF06E39-38E6-39E4-BEAA-77B449B5B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302659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3060" y="963407"/>
            <a:ext cx="11096595" cy="830997"/>
          </a:xfrm>
          <a:prstGeom prst="rect">
            <a:avLst/>
          </a:prstGeom>
          <a:noFill/>
        </p:spPr>
        <p:txBody>
          <a:bodyPr wrap="square" rtlCol="0">
            <a:spAutoFit/>
          </a:bodyPr>
          <a:lstStyle/>
          <a:p>
            <a:r>
              <a:rPr lang="ja-JP" altLang="en-US" sz="2400" dirty="0"/>
              <a:t>年間を通じて</a:t>
            </a:r>
            <a:r>
              <a:rPr lang="ja-JP" altLang="en-US" sz="2400" b="1" dirty="0">
                <a:solidFill>
                  <a:srgbClr val="FF0000"/>
                </a:solidFill>
              </a:rPr>
              <a:t>経営、税務、労務、情報に関する様々な講習会</a:t>
            </a:r>
            <a:r>
              <a:rPr lang="ja-JP" altLang="en-US" sz="2400" dirty="0"/>
              <a:t>を開催しています。充実した講師陣と講義内容で貴社の経営をバックアップします。</a:t>
            </a:r>
          </a:p>
        </p:txBody>
      </p:sp>
      <p:sp>
        <p:nvSpPr>
          <p:cNvPr id="8" name="テキスト ボックス 7"/>
          <p:cNvSpPr txBox="1"/>
          <p:nvPr/>
        </p:nvSpPr>
        <p:spPr>
          <a:xfrm>
            <a:off x="272955" y="1978300"/>
            <a:ext cx="11586949" cy="3539430"/>
          </a:xfrm>
          <a:prstGeom prst="rect">
            <a:avLst/>
          </a:prstGeom>
          <a:noFill/>
          <a:ln>
            <a:solidFill>
              <a:schemeClr val="tx1"/>
            </a:solidFill>
          </a:ln>
        </p:spPr>
        <p:txBody>
          <a:bodyPr wrap="square" rtlCol="0">
            <a:spAutoFit/>
          </a:bodyPr>
          <a:lstStyle/>
          <a:p>
            <a:r>
              <a:rPr kumimoji="1" lang="ja-JP" altLang="en-US" sz="2400" dirty="0">
                <a:latin typeface="+mj-ea"/>
                <a:ea typeface="+mj-ea"/>
              </a:rPr>
              <a:t> ■</a:t>
            </a:r>
            <a:r>
              <a:rPr kumimoji="1" lang="ja-JP" altLang="en-US" sz="2400" u="sng" dirty="0">
                <a:latin typeface="+mj-ea"/>
                <a:ea typeface="+mj-ea"/>
              </a:rPr>
              <a:t>セミナー内容</a:t>
            </a:r>
            <a:endParaRPr kumimoji="1" lang="en-US" altLang="ja-JP" sz="2400" u="sng" dirty="0">
              <a:latin typeface="+mj-ea"/>
              <a:ea typeface="+mj-ea"/>
            </a:endParaRPr>
          </a:p>
          <a:p>
            <a:r>
              <a:rPr lang="ja-JP" altLang="en-US" sz="2400" dirty="0">
                <a:latin typeface="+mj-ea"/>
                <a:ea typeface="+mj-ea"/>
              </a:rPr>
              <a:t> 　 経営、税務財務、人材育成、販路開拓、情報化等経営に関するセミナー</a:t>
            </a:r>
            <a:endParaRPr lang="en-US" altLang="ja-JP" sz="2400" dirty="0">
              <a:latin typeface="+mj-ea"/>
              <a:ea typeface="+mj-ea"/>
            </a:endParaRPr>
          </a:p>
          <a:p>
            <a:r>
              <a:rPr kumimoji="1" lang="ja-JP" altLang="en-US" sz="2400" dirty="0">
                <a:latin typeface="+mj-ea"/>
                <a:ea typeface="+mj-ea"/>
              </a:rPr>
              <a:t> ■</a:t>
            </a:r>
            <a:r>
              <a:rPr kumimoji="1" lang="ja-JP" altLang="en-US" sz="2400" u="sng" dirty="0">
                <a:latin typeface="+mj-ea"/>
                <a:ea typeface="+mj-ea"/>
              </a:rPr>
              <a:t>受講料</a:t>
            </a:r>
            <a:endParaRPr lang="en-US" altLang="ja-JP" sz="2400" u="sng" dirty="0">
              <a:latin typeface="+mj-ea"/>
              <a:ea typeface="+mj-ea"/>
            </a:endParaRPr>
          </a:p>
          <a:p>
            <a:r>
              <a:rPr lang="ja-JP" altLang="en-US" sz="2400" dirty="0">
                <a:latin typeface="+mj-ea"/>
                <a:ea typeface="+mj-ea"/>
              </a:rPr>
              <a:t>　　無料　</a:t>
            </a:r>
            <a:r>
              <a:rPr lang="en-US" altLang="ja-JP" sz="2400" dirty="0">
                <a:latin typeface="+mj-ea"/>
                <a:ea typeface="+mj-ea"/>
              </a:rPr>
              <a:t>※</a:t>
            </a:r>
            <a:r>
              <a:rPr lang="ja-JP" altLang="en-US" sz="2400" dirty="0">
                <a:latin typeface="+mj-ea"/>
                <a:ea typeface="+mj-ea"/>
              </a:rPr>
              <a:t>材料費等別途有料も有り</a:t>
            </a:r>
            <a:endParaRPr lang="en-US" altLang="ja-JP" sz="2400" dirty="0">
              <a:latin typeface="+mj-ea"/>
              <a:ea typeface="+mj-ea"/>
            </a:endParaRPr>
          </a:p>
          <a:p>
            <a:r>
              <a:rPr lang="en-US" altLang="ja-JP" sz="2400" dirty="0">
                <a:latin typeface="+mj-ea"/>
                <a:ea typeface="+mj-ea"/>
              </a:rPr>
              <a:t> </a:t>
            </a:r>
            <a:r>
              <a:rPr lang="ja-JP" altLang="en-US" sz="2400" dirty="0">
                <a:latin typeface="+mj-ea"/>
                <a:ea typeface="+mj-ea"/>
              </a:rPr>
              <a:t>■</a:t>
            </a:r>
            <a:r>
              <a:rPr lang="ja-JP" altLang="en-US" sz="2400" u="sng" dirty="0">
                <a:latin typeface="+mj-ea"/>
                <a:ea typeface="+mj-ea"/>
              </a:rPr>
              <a:t>受講対象</a:t>
            </a:r>
            <a:endParaRPr lang="en-US" altLang="ja-JP" sz="2400" u="sng" dirty="0">
              <a:latin typeface="+mj-ea"/>
              <a:ea typeface="+mj-ea"/>
            </a:endParaRPr>
          </a:p>
          <a:p>
            <a:r>
              <a:rPr lang="ja-JP" altLang="en-US" sz="2400" dirty="0">
                <a:latin typeface="+mj-ea"/>
                <a:ea typeface="+mj-ea"/>
              </a:rPr>
              <a:t>　　経営者・従業員等</a:t>
            </a:r>
            <a:endParaRPr lang="en-US" altLang="ja-JP" sz="3600" dirty="0">
              <a:latin typeface="+mj-ea"/>
              <a:ea typeface="+mj-ea"/>
            </a:endParaRPr>
          </a:p>
          <a:p>
            <a:r>
              <a:rPr lang="ja-JP" altLang="en-US" sz="2400" dirty="0">
                <a:latin typeface="+mj-ea"/>
                <a:ea typeface="+mj-ea"/>
              </a:rPr>
              <a:t> ■</a:t>
            </a:r>
            <a:r>
              <a:rPr lang="ja-JP" altLang="en-US" sz="2400" u="sng" dirty="0">
                <a:latin typeface="+mj-ea"/>
                <a:ea typeface="+mj-ea"/>
              </a:rPr>
              <a:t>申込</a:t>
            </a:r>
            <a:endParaRPr lang="en-US" altLang="ja-JP" sz="2400" u="sng" dirty="0">
              <a:latin typeface="+mj-ea"/>
              <a:ea typeface="+mj-ea"/>
            </a:endParaRPr>
          </a:p>
          <a:p>
            <a:r>
              <a:rPr lang="en-US" altLang="ja-JP" sz="2400" dirty="0">
                <a:latin typeface="+mj-ea"/>
                <a:ea typeface="+mj-ea"/>
              </a:rPr>
              <a:t>    </a:t>
            </a:r>
            <a:r>
              <a:rPr lang="ja-JP" altLang="en-US" sz="2400" dirty="0">
                <a:latin typeface="+mj-ea"/>
                <a:ea typeface="+mj-ea"/>
              </a:rPr>
              <a:t> 当所</a:t>
            </a:r>
            <a:r>
              <a:rPr lang="en-US" altLang="ja-JP" sz="2400" dirty="0">
                <a:latin typeface="+mj-ea"/>
                <a:ea typeface="+mj-ea"/>
              </a:rPr>
              <a:t>HP</a:t>
            </a:r>
            <a:r>
              <a:rPr lang="ja-JP" altLang="en-US" sz="2400" dirty="0">
                <a:latin typeface="+mj-ea"/>
                <a:ea typeface="+mj-ea"/>
              </a:rPr>
              <a:t>等で申込受付 </a:t>
            </a:r>
            <a:r>
              <a:rPr lang="en-US" altLang="ja-JP" sz="2400" dirty="0">
                <a:latin typeface="+mj-ea"/>
                <a:ea typeface="+mj-ea"/>
              </a:rPr>
              <a:t>※</a:t>
            </a:r>
            <a:r>
              <a:rPr lang="ja-JP" altLang="en-US" sz="2400" dirty="0">
                <a:latin typeface="+mj-ea"/>
                <a:ea typeface="+mj-ea"/>
              </a:rPr>
              <a:t>令和</a:t>
            </a:r>
            <a:r>
              <a:rPr lang="en-US" altLang="ja-JP" sz="2400" dirty="0">
                <a:latin typeface="+mj-ea"/>
                <a:ea typeface="+mj-ea"/>
              </a:rPr>
              <a:t>5</a:t>
            </a:r>
            <a:r>
              <a:rPr lang="ja-JP" altLang="en-US" sz="2400" dirty="0">
                <a:latin typeface="+mj-ea"/>
                <a:ea typeface="+mj-ea"/>
              </a:rPr>
              <a:t>年</a:t>
            </a:r>
            <a:r>
              <a:rPr lang="en-US" altLang="ja-JP" sz="2400" dirty="0">
                <a:latin typeface="+mj-ea"/>
                <a:ea typeface="+mj-ea"/>
              </a:rPr>
              <a:t>4</a:t>
            </a:r>
            <a:r>
              <a:rPr lang="ja-JP" altLang="en-US" sz="2400" dirty="0">
                <a:latin typeface="+mj-ea"/>
                <a:ea typeface="+mj-ea"/>
              </a:rPr>
              <a:t>月以降公開予定</a:t>
            </a:r>
            <a:endParaRPr lang="en-US" altLang="ja-JP" sz="1600" dirty="0"/>
          </a:p>
          <a:p>
            <a:r>
              <a:rPr lang="ja-JP" altLang="en-US" sz="1600" dirty="0"/>
              <a:t>　　</a:t>
            </a:r>
            <a:r>
              <a:rPr lang="en-US" altLang="ja-JP" sz="1600" dirty="0"/>
              <a:t>※</a:t>
            </a:r>
            <a:r>
              <a:rPr lang="ja-JP" altLang="en-US" sz="1600" dirty="0"/>
              <a:t>当講習会は、産業競争力強化法に基づく</a:t>
            </a:r>
            <a:r>
              <a:rPr lang="ja-JP" altLang="en-US" sz="1600" b="1" dirty="0">
                <a:solidFill>
                  <a:srgbClr val="FF0000"/>
                </a:solidFill>
              </a:rPr>
              <a:t>特定創業支援事業</a:t>
            </a:r>
            <a:r>
              <a:rPr lang="ja-JP" altLang="en-US" sz="1600" dirty="0"/>
              <a:t>として位置づけられており、講義を受講した創業者は登録免許税の　　　</a:t>
            </a:r>
            <a:endParaRPr lang="en-US" altLang="ja-JP" sz="1600" dirty="0"/>
          </a:p>
          <a:p>
            <a:r>
              <a:rPr lang="ja-JP" altLang="en-US" sz="1600" dirty="0"/>
              <a:t>　　　  軽減措置、信用保証枠の拡大等の支援が適用されます。なお、適用を受けるためには一定の要件が必要になります。</a:t>
            </a:r>
          </a:p>
        </p:txBody>
      </p:sp>
      <p:sp>
        <p:nvSpPr>
          <p:cNvPr id="7" name="テキスト ボックス 6"/>
          <p:cNvSpPr txBox="1"/>
          <p:nvPr/>
        </p:nvSpPr>
        <p:spPr>
          <a:xfrm>
            <a:off x="463060" y="350767"/>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2</a:t>
            </a:r>
            <a:r>
              <a:rPr lang="ja-JP" altLang="en-US" sz="3200" dirty="0">
                <a:solidFill>
                  <a:schemeClr val="accent1">
                    <a:lumMod val="75000"/>
                  </a:schemeClr>
                </a:solidFill>
              </a:rPr>
              <a:t>）経営改善セミナー、各種セミナー</a:t>
            </a:r>
            <a:endParaRPr lang="en-US" altLang="ja-JP" sz="3200" dirty="0">
              <a:solidFill>
                <a:schemeClr val="accent1">
                  <a:lumMod val="75000"/>
                </a:schemeClr>
              </a:solidFill>
            </a:endParaRPr>
          </a:p>
        </p:txBody>
      </p:sp>
      <p:sp>
        <p:nvSpPr>
          <p:cNvPr id="5" name="テキスト ボックス 4"/>
          <p:cNvSpPr txBox="1"/>
          <p:nvPr/>
        </p:nvSpPr>
        <p:spPr>
          <a:xfrm>
            <a:off x="7696200" y="292100"/>
            <a:ext cx="290464" cy="369332"/>
          </a:xfrm>
          <a:prstGeom prst="rect">
            <a:avLst/>
          </a:prstGeom>
          <a:noFill/>
        </p:spPr>
        <p:txBody>
          <a:bodyPr wrap="none" rtlCol="0">
            <a:spAutoFit/>
          </a:bodyPr>
          <a:lstStyle/>
          <a:p>
            <a:r>
              <a:rPr kumimoji="1" lang="en-US" altLang="ja-JP" dirty="0"/>
              <a:t>  </a:t>
            </a:r>
            <a:endParaRPr kumimoji="1" lang="ja-JP" altLang="en-US" dirty="0"/>
          </a:p>
        </p:txBody>
      </p:sp>
      <p:sp>
        <p:nvSpPr>
          <p:cNvPr id="11" name="スライド番号プレースホルダー 10"/>
          <p:cNvSpPr>
            <a:spLocks noGrp="1"/>
          </p:cNvSpPr>
          <p:nvPr>
            <p:ph type="sldNum" sz="quarter" idx="12"/>
          </p:nvPr>
        </p:nvSpPr>
        <p:spPr/>
        <p:txBody>
          <a:bodyPr/>
          <a:lstStyle/>
          <a:p>
            <a:fld id="{B273FEED-E542-4C49-8EA0-D0E88CD7E39E}" type="slidenum">
              <a:rPr kumimoji="1" lang="ja-JP" altLang="en-US" smtClean="0"/>
              <a:t>6</a:t>
            </a:fld>
            <a:endParaRPr kumimoji="1" lang="ja-JP" altLang="en-US"/>
          </a:p>
        </p:txBody>
      </p:sp>
      <p:sp>
        <p:nvSpPr>
          <p:cNvPr id="10" name="テキスト ボックス 9"/>
          <p:cNvSpPr txBox="1"/>
          <p:nvPr/>
        </p:nvSpPr>
        <p:spPr>
          <a:xfrm>
            <a:off x="463539" y="5715105"/>
            <a:ext cx="11096595" cy="830997"/>
          </a:xfrm>
          <a:prstGeom prst="rect">
            <a:avLst/>
          </a:prstGeom>
          <a:noFill/>
        </p:spPr>
        <p:txBody>
          <a:bodyPr wrap="square" rtlCol="0">
            <a:spAutoFit/>
          </a:bodyPr>
          <a:lstStyle/>
          <a:p>
            <a:r>
              <a:rPr lang="ja-JP" altLang="en-US" sz="2400" dirty="0"/>
              <a:t>経営改善セミナーだけでなく、時世に沿ったテーマのセミナーも随時開催しております。</a:t>
            </a:r>
            <a:endParaRPr lang="en-US" altLang="ja-JP" sz="2400" dirty="0"/>
          </a:p>
          <a:p>
            <a:r>
              <a:rPr lang="ja-JP" altLang="en-US" sz="2400" dirty="0"/>
              <a:t>令和</a:t>
            </a:r>
            <a:r>
              <a:rPr lang="en-US" altLang="ja-JP" sz="2400" dirty="0"/>
              <a:t>4</a:t>
            </a:r>
            <a:r>
              <a:rPr lang="ja-JP" altLang="en-US" sz="2400" dirty="0"/>
              <a:t>年度実績：インボイス制度、小規模事業者持続化補助金等各種補助金セミナー</a:t>
            </a:r>
          </a:p>
        </p:txBody>
      </p:sp>
      <p:sp>
        <p:nvSpPr>
          <p:cNvPr id="2" name="Rectangle 13">
            <a:extLst>
              <a:ext uri="{FF2B5EF4-FFF2-40B4-BE49-F238E27FC236}">
                <a16:creationId xmlns:a16="http://schemas.microsoft.com/office/drawing/2014/main" id="{0C19E978-1E81-69F5-FA0B-5DB2C145ECFF}"/>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050C44F7-F3D3-F618-F3D1-C58EC7B42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283712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7">
            <a:extLst>
              <a:ext uri="{FF2B5EF4-FFF2-40B4-BE49-F238E27FC236}">
                <a16:creationId xmlns:a16="http://schemas.microsoft.com/office/drawing/2014/main" id="{62C52AEB-1E04-19E8-D10D-30FAAA71CD06}"/>
              </a:ext>
            </a:extLst>
          </p:cNvPr>
          <p:cNvGraphicFramePr>
            <a:graphicFrameLocks noGrp="1"/>
          </p:cNvGraphicFramePr>
          <p:nvPr>
            <p:extLst>
              <p:ext uri="{D42A27DB-BD31-4B8C-83A1-F6EECF244321}">
                <p14:modId xmlns:p14="http://schemas.microsoft.com/office/powerpoint/2010/main" val="217958804"/>
              </p:ext>
            </p:extLst>
          </p:nvPr>
        </p:nvGraphicFramePr>
        <p:xfrm>
          <a:off x="50801" y="1887220"/>
          <a:ext cx="12077702" cy="4800600"/>
        </p:xfrm>
        <a:graphic>
          <a:graphicData uri="http://schemas.openxmlformats.org/drawingml/2006/table">
            <a:tbl>
              <a:tblPr firstRow="1" bandRow="1">
                <a:tableStyleId>{5C22544A-7EE6-4342-B048-85BDC9FD1C3A}</a:tableStyleId>
              </a:tblPr>
              <a:tblGrid>
                <a:gridCol w="2014963">
                  <a:extLst>
                    <a:ext uri="{9D8B030D-6E8A-4147-A177-3AD203B41FA5}">
                      <a16:colId xmlns:a16="http://schemas.microsoft.com/office/drawing/2014/main" val="399843587"/>
                    </a:ext>
                  </a:extLst>
                </a:gridCol>
                <a:gridCol w="10062739">
                  <a:extLst>
                    <a:ext uri="{9D8B030D-6E8A-4147-A177-3AD203B41FA5}">
                      <a16:colId xmlns:a16="http://schemas.microsoft.com/office/drawing/2014/main" val="786771588"/>
                    </a:ext>
                  </a:extLst>
                </a:gridCol>
              </a:tblGrid>
              <a:tr h="137160">
                <a:tc>
                  <a:txBody>
                    <a:bodyPr/>
                    <a:lstStyle/>
                    <a:p>
                      <a:endParaRPr kumimoji="1" lang="ja-JP" altLang="en-US" sz="300" dirty="0"/>
                    </a:p>
                  </a:txBody>
                  <a:tcPr/>
                </a:tc>
                <a:tc>
                  <a:txBody>
                    <a:bodyPr/>
                    <a:lstStyle/>
                    <a:p>
                      <a:endParaRPr kumimoji="1" lang="ja-JP" altLang="en-US" sz="300" dirty="0"/>
                    </a:p>
                  </a:txBody>
                  <a:tcPr/>
                </a:tc>
                <a:extLst>
                  <a:ext uri="{0D108BD9-81ED-4DB2-BD59-A6C34878D82A}">
                    <a16:rowId xmlns:a16="http://schemas.microsoft.com/office/drawing/2014/main" val="1790485729"/>
                  </a:ext>
                </a:extLst>
              </a:tr>
              <a:tr h="335280">
                <a:tc rowSpan="5">
                  <a:txBody>
                    <a:bodyPr/>
                    <a:lstStyle/>
                    <a:p>
                      <a:r>
                        <a:rPr kumimoji="1" lang="ja-JP" altLang="en-US" sz="1600" dirty="0"/>
                        <a:t>融資対象</a:t>
                      </a:r>
                    </a:p>
                  </a:txBody>
                  <a:tcPr/>
                </a:tc>
                <a:tc>
                  <a:txBody>
                    <a:bodyPr/>
                    <a:lstStyle/>
                    <a:p>
                      <a:r>
                        <a:rPr lang="ja-JP" altLang="en-US" sz="1600" b="0" dirty="0">
                          <a:solidFill>
                            <a:srgbClr val="000000"/>
                          </a:solidFill>
                          <a:effectLst/>
                        </a:rPr>
                        <a:t>① 常時使用する従業員が</a:t>
                      </a:r>
                      <a:r>
                        <a:rPr lang="en-US" altLang="ja-JP" sz="1600" b="0" dirty="0">
                          <a:solidFill>
                            <a:srgbClr val="000000"/>
                          </a:solidFill>
                          <a:effectLst/>
                        </a:rPr>
                        <a:t>20</a:t>
                      </a:r>
                      <a:r>
                        <a:rPr lang="ja-JP" altLang="en-US" sz="1600" b="0" dirty="0">
                          <a:solidFill>
                            <a:srgbClr val="000000"/>
                          </a:solidFill>
                          <a:effectLst/>
                        </a:rPr>
                        <a:t>人以下［商業・サービス業（宿泊業と娯楽業を除く）は</a:t>
                      </a:r>
                      <a:r>
                        <a:rPr lang="en-US" altLang="ja-JP" sz="1600" b="0" dirty="0">
                          <a:solidFill>
                            <a:srgbClr val="000000"/>
                          </a:solidFill>
                          <a:effectLst/>
                        </a:rPr>
                        <a:t>5</a:t>
                      </a:r>
                      <a:r>
                        <a:rPr lang="ja-JP" altLang="en-US" sz="1600" b="0" dirty="0">
                          <a:solidFill>
                            <a:srgbClr val="000000"/>
                          </a:solidFill>
                          <a:effectLst/>
                        </a:rPr>
                        <a:t>人以下］の法人・個人事業者の方</a:t>
                      </a:r>
                      <a:endParaRPr kumimoji="1" lang="ja-JP" altLang="en-US" sz="1600" dirty="0"/>
                    </a:p>
                  </a:txBody>
                  <a:tcPr/>
                </a:tc>
                <a:extLst>
                  <a:ext uri="{0D108BD9-81ED-4DB2-BD59-A6C34878D82A}">
                    <a16:rowId xmlns:a16="http://schemas.microsoft.com/office/drawing/2014/main" val="2703238791"/>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② 最近</a:t>
                      </a:r>
                      <a:r>
                        <a:rPr lang="en-US" altLang="ja-JP" sz="1600" b="0" dirty="0">
                          <a:solidFill>
                            <a:srgbClr val="000000"/>
                          </a:solidFill>
                          <a:effectLst/>
                        </a:rPr>
                        <a:t>1</a:t>
                      </a:r>
                      <a:r>
                        <a:rPr lang="ja-JP" altLang="en-US" sz="1600" b="0" dirty="0">
                          <a:solidFill>
                            <a:srgbClr val="000000"/>
                          </a:solidFill>
                          <a:effectLst/>
                        </a:rPr>
                        <a:t>年以上、町田市内で事業を営んでいる方</a:t>
                      </a:r>
                      <a:endParaRPr kumimoji="1" lang="ja-JP" altLang="en-US" sz="1600" dirty="0"/>
                    </a:p>
                  </a:txBody>
                  <a:tcPr/>
                </a:tc>
                <a:extLst>
                  <a:ext uri="{0D108BD9-81ED-4DB2-BD59-A6C34878D82A}">
                    <a16:rowId xmlns:a16="http://schemas.microsoft.com/office/drawing/2014/main" val="3475808634"/>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③ 町田商工会議所の経営指導を</a:t>
                      </a:r>
                      <a:r>
                        <a:rPr lang="en-US" altLang="ja-JP" sz="1600" b="0" dirty="0">
                          <a:solidFill>
                            <a:srgbClr val="000000"/>
                          </a:solidFill>
                          <a:effectLst/>
                        </a:rPr>
                        <a:t>6</a:t>
                      </a:r>
                      <a:r>
                        <a:rPr lang="ja-JP" altLang="en-US" sz="1600" b="0" dirty="0">
                          <a:solidFill>
                            <a:srgbClr val="000000"/>
                          </a:solidFill>
                          <a:effectLst/>
                        </a:rPr>
                        <a:t>か月以上受けている方　</a:t>
                      </a:r>
                      <a:r>
                        <a:rPr lang="en-US" altLang="ja-JP" sz="1600" b="0" dirty="0">
                          <a:solidFill>
                            <a:srgbClr val="000000"/>
                          </a:solidFill>
                          <a:effectLst/>
                        </a:rPr>
                        <a:t>※</a:t>
                      </a:r>
                      <a:r>
                        <a:rPr lang="ja-JP" altLang="en-US" sz="1600" b="0" dirty="0">
                          <a:solidFill>
                            <a:srgbClr val="000000"/>
                          </a:solidFill>
                          <a:effectLst/>
                        </a:rPr>
                        <a:t>初めての方はまずご相談ください。</a:t>
                      </a:r>
                      <a:endParaRPr kumimoji="1" lang="ja-JP" altLang="en-US" sz="1600" dirty="0"/>
                    </a:p>
                  </a:txBody>
                  <a:tcPr/>
                </a:tc>
                <a:extLst>
                  <a:ext uri="{0D108BD9-81ED-4DB2-BD59-A6C34878D82A}">
                    <a16:rowId xmlns:a16="http://schemas.microsoft.com/office/drawing/2014/main" val="1821837573"/>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④ 所得税、法人税、事業税、住民税について完納している方</a:t>
                      </a:r>
                      <a:endParaRPr kumimoji="1" lang="ja-JP" altLang="en-US" sz="1600" dirty="0"/>
                    </a:p>
                  </a:txBody>
                  <a:tcPr/>
                </a:tc>
                <a:extLst>
                  <a:ext uri="{0D108BD9-81ED-4DB2-BD59-A6C34878D82A}">
                    <a16:rowId xmlns:a16="http://schemas.microsoft.com/office/drawing/2014/main" val="385586829"/>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⑤ 商工業者であり、日本政策金融公庫の融資対象業種を営んでいる方</a:t>
                      </a:r>
                      <a:endParaRPr kumimoji="1" lang="ja-JP" altLang="en-US" sz="1600" dirty="0"/>
                    </a:p>
                  </a:txBody>
                  <a:tcPr/>
                </a:tc>
                <a:extLst>
                  <a:ext uri="{0D108BD9-81ED-4DB2-BD59-A6C34878D82A}">
                    <a16:rowId xmlns:a16="http://schemas.microsoft.com/office/drawing/2014/main" val="4066093515"/>
                  </a:ext>
                </a:extLst>
              </a:tr>
              <a:tr h="1066800">
                <a:tc>
                  <a:txBody>
                    <a:bodyPr/>
                    <a:lstStyle/>
                    <a:p>
                      <a:r>
                        <a:rPr kumimoji="1" lang="ja-JP" altLang="en-US" sz="1600" dirty="0"/>
                        <a:t>資金使途</a:t>
                      </a:r>
                    </a:p>
                  </a:txBody>
                  <a:tcPr/>
                </a:tc>
                <a:tc>
                  <a:txBody>
                    <a:bodyPr/>
                    <a:lstStyle/>
                    <a:p>
                      <a:pPr>
                        <a:buFont typeface="Arial" panose="020B0604020202020204" pitchFamily="34" charset="0"/>
                        <a:buNone/>
                      </a:pPr>
                      <a:r>
                        <a:rPr lang="ja-JP" altLang="en-US" sz="1600" b="0" dirty="0">
                          <a:solidFill>
                            <a:srgbClr val="000000"/>
                          </a:solidFill>
                          <a:effectLst/>
                        </a:rPr>
                        <a:t>●運転資金として</a:t>
                      </a:r>
                      <a:endParaRPr lang="en-US" altLang="ja-JP" sz="1600" b="0" dirty="0">
                        <a:solidFill>
                          <a:srgbClr val="000000"/>
                        </a:solidFill>
                        <a:effectLst/>
                      </a:endParaRPr>
                    </a:p>
                    <a:p>
                      <a:pPr>
                        <a:buFont typeface="Arial" panose="020B0604020202020204" pitchFamily="34" charset="0"/>
                        <a:buNone/>
                      </a:pPr>
                      <a:r>
                        <a:rPr lang="ja-JP" altLang="en-US" sz="1600" b="0" dirty="0">
                          <a:solidFill>
                            <a:srgbClr val="000000"/>
                          </a:solidFill>
                          <a:effectLst/>
                        </a:rPr>
                        <a:t>・買掛金の決済資金にしたい・従業員の採用、賞与などの一時的な支払資金にしたい</a:t>
                      </a:r>
                      <a:endParaRPr lang="en-US" altLang="ja-JP" sz="1600" b="0" dirty="0">
                        <a:solidFill>
                          <a:srgbClr val="000000"/>
                        </a:solidFill>
                        <a:effectLst/>
                      </a:endParaRPr>
                    </a:p>
                    <a:p>
                      <a:pPr>
                        <a:buFont typeface="Arial" panose="020B0604020202020204" pitchFamily="34" charset="0"/>
                        <a:buNone/>
                      </a:pPr>
                      <a:r>
                        <a:rPr lang="ja-JP" altLang="en-US" sz="1600" b="0" dirty="0">
                          <a:solidFill>
                            <a:srgbClr val="000000"/>
                          </a:solidFill>
                          <a:effectLst/>
                        </a:rPr>
                        <a:t>●設備資金として</a:t>
                      </a:r>
                    </a:p>
                    <a:p>
                      <a:pPr>
                        <a:buFont typeface="Arial" panose="020B0604020202020204" pitchFamily="34" charset="0"/>
                        <a:buNone/>
                      </a:pPr>
                      <a:r>
                        <a:rPr lang="ja-JP" altLang="en-US" sz="1600" b="0" dirty="0">
                          <a:solidFill>
                            <a:srgbClr val="000000"/>
                          </a:solidFill>
                          <a:effectLst/>
                        </a:rPr>
                        <a:t>・車両、機械が古くなったので買い替えたい</a:t>
                      </a:r>
                    </a:p>
                  </a:txBody>
                  <a:tcPr/>
                </a:tc>
                <a:extLst>
                  <a:ext uri="{0D108BD9-81ED-4DB2-BD59-A6C34878D82A}">
                    <a16:rowId xmlns:a16="http://schemas.microsoft.com/office/drawing/2014/main" val="3227644954"/>
                  </a:ext>
                </a:extLst>
              </a:tr>
              <a:tr h="579120">
                <a:tc>
                  <a:txBody>
                    <a:bodyPr/>
                    <a:lstStyle/>
                    <a:p>
                      <a:r>
                        <a:rPr kumimoji="1" lang="ja-JP" altLang="en-US" sz="1600" dirty="0"/>
                        <a:t>融資額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rgbClr val="000000"/>
                          </a:solidFill>
                          <a:effectLst/>
                        </a:rPr>
                        <a:t>10</a:t>
                      </a:r>
                      <a:r>
                        <a:rPr lang="ja-JP" altLang="en-US" sz="1600" b="0" dirty="0">
                          <a:solidFill>
                            <a:srgbClr val="000000"/>
                          </a:solidFill>
                          <a:effectLst/>
                        </a:rPr>
                        <a:t>万円～</a:t>
                      </a:r>
                      <a:r>
                        <a:rPr lang="en-US" altLang="ja-JP" sz="1600" b="0" dirty="0">
                          <a:solidFill>
                            <a:srgbClr val="000000"/>
                          </a:solidFill>
                          <a:effectLst/>
                        </a:rPr>
                        <a:t>2,000</a:t>
                      </a:r>
                      <a:r>
                        <a:rPr lang="ja-JP" altLang="en-US" sz="1600" b="0" dirty="0">
                          <a:solidFill>
                            <a:srgbClr val="000000"/>
                          </a:solidFill>
                          <a:effectLst/>
                        </a:rPr>
                        <a:t>万円</a:t>
                      </a:r>
                      <a:endParaRPr lang="en-US" altLang="ja-JP" sz="1600" b="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rgbClr val="000000"/>
                          </a:solidFill>
                          <a:effectLst/>
                        </a:rPr>
                        <a:t>※1,500</a:t>
                      </a:r>
                      <a:r>
                        <a:rPr lang="ja-JP" altLang="en-US" sz="1600" b="0" dirty="0">
                          <a:solidFill>
                            <a:srgbClr val="000000"/>
                          </a:solidFill>
                          <a:effectLst/>
                        </a:rPr>
                        <a:t>万円を超える場合は、事業計画書の作成の他、日本政策金融公庫への定期的な進捗報告が必要となります。</a:t>
                      </a:r>
                    </a:p>
                  </a:txBody>
                  <a:tcPr/>
                </a:tc>
                <a:extLst>
                  <a:ext uri="{0D108BD9-81ED-4DB2-BD59-A6C34878D82A}">
                    <a16:rowId xmlns:a16="http://schemas.microsoft.com/office/drawing/2014/main" val="3907193350"/>
                  </a:ext>
                </a:extLst>
              </a:tr>
              <a:tr h="335280">
                <a:tc>
                  <a:txBody>
                    <a:bodyPr/>
                    <a:lstStyle/>
                    <a:p>
                      <a:r>
                        <a:rPr kumimoji="1" lang="ja-JP" altLang="en-US" sz="1600" dirty="0"/>
                        <a:t>返済期間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運転資金</a:t>
                      </a:r>
                      <a:r>
                        <a:rPr lang="en-US" altLang="ja-JP" sz="1600" b="0" dirty="0">
                          <a:solidFill>
                            <a:srgbClr val="000000"/>
                          </a:solidFill>
                          <a:effectLst/>
                        </a:rPr>
                        <a:t>7</a:t>
                      </a:r>
                      <a:r>
                        <a:rPr lang="ja-JP" altLang="en-US" sz="1600" b="0" dirty="0">
                          <a:solidFill>
                            <a:srgbClr val="000000"/>
                          </a:solidFill>
                          <a:effectLst/>
                        </a:rPr>
                        <a:t>年以内</a:t>
                      </a:r>
                      <a:r>
                        <a:rPr lang="zh-TW" altLang="en-US" sz="1600" b="0" dirty="0">
                          <a:solidFill>
                            <a:srgbClr val="000000"/>
                          </a:solidFill>
                          <a:effectLst/>
                        </a:rPr>
                        <a:t>  </a:t>
                      </a:r>
                      <a:r>
                        <a:rPr lang="ja-JP" altLang="en-US" sz="1600" b="0" dirty="0">
                          <a:solidFill>
                            <a:srgbClr val="000000"/>
                          </a:solidFill>
                          <a:effectLst/>
                        </a:rPr>
                        <a:t>設備資金</a:t>
                      </a:r>
                      <a:r>
                        <a:rPr lang="zh-TW" altLang="en-US" sz="1600" b="0" dirty="0">
                          <a:solidFill>
                            <a:srgbClr val="000000"/>
                          </a:solidFill>
                          <a:effectLst/>
                        </a:rPr>
                        <a:t> </a:t>
                      </a:r>
                      <a:r>
                        <a:rPr lang="en-US" altLang="ja-JP" sz="1600" b="0" dirty="0">
                          <a:solidFill>
                            <a:srgbClr val="000000"/>
                          </a:solidFill>
                          <a:effectLst/>
                        </a:rPr>
                        <a:t>10</a:t>
                      </a:r>
                      <a:r>
                        <a:rPr lang="ja-JP" altLang="en-US" sz="1600" b="0" dirty="0">
                          <a:solidFill>
                            <a:srgbClr val="000000"/>
                          </a:solidFill>
                          <a:effectLst/>
                        </a:rPr>
                        <a:t>年以内</a:t>
                      </a:r>
                      <a:endParaRPr lang="zh-TW" altLang="en-US" sz="1600" b="0" dirty="0">
                        <a:solidFill>
                          <a:srgbClr val="000000"/>
                        </a:solidFill>
                        <a:effectLst/>
                      </a:endParaRPr>
                    </a:p>
                  </a:txBody>
                  <a:tcPr/>
                </a:tc>
                <a:extLst>
                  <a:ext uri="{0D108BD9-81ED-4DB2-BD59-A6C34878D82A}">
                    <a16:rowId xmlns:a16="http://schemas.microsoft.com/office/drawing/2014/main" val="316146641"/>
                  </a:ext>
                </a:extLst>
              </a:tr>
              <a:tr h="335280">
                <a:tc>
                  <a:txBody>
                    <a:bodyPr/>
                    <a:lstStyle/>
                    <a:p>
                      <a:r>
                        <a:rPr kumimoji="1" lang="ja-JP" altLang="en-US" sz="1600" dirty="0"/>
                        <a:t>据置期間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運転資金</a:t>
                      </a:r>
                      <a:r>
                        <a:rPr lang="en-US" altLang="ja-JP" sz="1600" b="0" dirty="0">
                          <a:solidFill>
                            <a:srgbClr val="000000"/>
                          </a:solidFill>
                          <a:effectLst/>
                        </a:rPr>
                        <a:t>1</a:t>
                      </a:r>
                      <a:r>
                        <a:rPr lang="ja-JP" altLang="en-US" sz="1600" b="0" dirty="0">
                          <a:solidFill>
                            <a:srgbClr val="000000"/>
                          </a:solidFill>
                          <a:effectLst/>
                        </a:rPr>
                        <a:t>年以内</a:t>
                      </a:r>
                      <a:r>
                        <a:rPr lang="zh-TW" altLang="en-US" sz="1600" b="0" dirty="0">
                          <a:solidFill>
                            <a:srgbClr val="000000"/>
                          </a:solidFill>
                          <a:effectLst/>
                        </a:rPr>
                        <a:t>  </a:t>
                      </a:r>
                      <a:r>
                        <a:rPr lang="ja-JP" altLang="en-US" sz="1600" b="0" dirty="0">
                          <a:solidFill>
                            <a:srgbClr val="000000"/>
                          </a:solidFill>
                          <a:effectLst/>
                        </a:rPr>
                        <a:t>設備資金</a:t>
                      </a:r>
                      <a:r>
                        <a:rPr lang="zh-TW" altLang="en-US" sz="1600" b="0" dirty="0">
                          <a:solidFill>
                            <a:srgbClr val="000000"/>
                          </a:solidFill>
                          <a:effectLst/>
                        </a:rPr>
                        <a:t> </a:t>
                      </a:r>
                      <a:r>
                        <a:rPr lang="en-US" altLang="ja-JP" sz="1600" b="0" dirty="0">
                          <a:solidFill>
                            <a:srgbClr val="000000"/>
                          </a:solidFill>
                          <a:effectLst/>
                        </a:rPr>
                        <a:t>2</a:t>
                      </a:r>
                      <a:r>
                        <a:rPr lang="ja-JP" altLang="en-US" sz="1600" b="0" dirty="0">
                          <a:solidFill>
                            <a:srgbClr val="000000"/>
                          </a:solidFill>
                          <a:effectLst/>
                        </a:rPr>
                        <a:t>年以内</a:t>
                      </a:r>
                      <a:endParaRPr lang="zh-TW" altLang="en-US" sz="1600" b="0" dirty="0">
                        <a:solidFill>
                          <a:srgbClr val="000000"/>
                        </a:solidFill>
                        <a:effectLst/>
                      </a:endParaRPr>
                    </a:p>
                  </a:txBody>
                  <a:tcPr/>
                </a:tc>
                <a:extLst>
                  <a:ext uri="{0D108BD9-81ED-4DB2-BD59-A6C34878D82A}">
                    <a16:rowId xmlns:a16="http://schemas.microsoft.com/office/drawing/2014/main" val="3219614731"/>
                  </a:ext>
                </a:extLst>
              </a:tr>
              <a:tr h="335280">
                <a:tc>
                  <a:txBody>
                    <a:bodyPr/>
                    <a:lstStyle/>
                    <a:p>
                      <a:r>
                        <a:rPr kumimoji="1" lang="ja-JP" altLang="en-US" sz="1600" dirty="0"/>
                        <a:t>担保・保証人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不要 </a:t>
                      </a:r>
                      <a:r>
                        <a:rPr lang="en-US" altLang="ja-JP" sz="1600" b="0" dirty="0">
                          <a:solidFill>
                            <a:srgbClr val="000000"/>
                          </a:solidFill>
                          <a:effectLst/>
                        </a:rPr>
                        <a:t>※</a:t>
                      </a:r>
                      <a:r>
                        <a:rPr lang="ja-JP" altLang="en-US" sz="1600" b="0" dirty="0">
                          <a:solidFill>
                            <a:srgbClr val="000000"/>
                          </a:solidFill>
                          <a:effectLst/>
                        </a:rPr>
                        <a:t>信用保証協会の保証も不要です。</a:t>
                      </a:r>
                    </a:p>
                  </a:txBody>
                  <a:tcPr/>
                </a:tc>
                <a:extLst>
                  <a:ext uri="{0D108BD9-81ED-4DB2-BD59-A6C34878D82A}">
                    <a16:rowId xmlns:a16="http://schemas.microsoft.com/office/drawing/2014/main" val="3357187570"/>
                  </a:ext>
                </a:extLst>
              </a:tr>
              <a:tr h="335280">
                <a:tc>
                  <a:txBody>
                    <a:bodyPr/>
                    <a:lstStyle/>
                    <a:p>
                      <a:r>
                        <a:rPr kumimoji="1" lang="ja-JP" altLang="en-US" sz="1600" dirty="0"/>
                        <a:t>融資利率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年利 </a:t>
                      </a:r>
                      <a:r>
                        <a:rPr lang="en-US" altLang="ja-JP" sz="1600" b="0" dirty="0">
                          <a:solidFill>
                            <a:srgbClr val="000000"/>
                          </a:solidFill>
                          <a:effectLst/>
                        </a:rPr>
                        <a:t>1.18</a:t>
                      </a:r>
                      <a:r>
                        <a:rPr lang="ja-JP" altLang="en-US" sz="1600" b="0" dirty="0">
                          <a:solidFill>
                            <a:srgbClr val="000000"/>
                          </a:solidFill>
                          <a:effectLst/>
                        </a:rPr>
                        <a:t>％（令和</a:t>
                      </a:r>
                      <a:r>
                        <a:rPr lang="en-US" altLang="ja-JP" sz="1600" b="0" dirty="0">
                          <a:solidFill>
                            <a:srgbClr val="000000"/>
                          </a:solidFill>
                          <a:effectLst/>
                        </a:rPr>
                        <a:t>5</a:t>
                      </a:r>
                      <a:r>
                        <a:rPr lang="ja-JP" altLang="en-US" sz="1600" b="0" dirty="0">
                          <a:solidFill>
                            <a:srgbClr val="000000"/>
                          </a:solidFill>
                          <a:effectLst/>
                        </a:rPr>
                        <a:t>年</a:t>
                      </a:r>
                      <a:r>
                        <a:rPr lang="en-US" altLang="ja-JP" sz="1600" b="0" dirty="0">
                          <a:solidFill>
                            <a:srgbClr val="000000"/>
                          </a:solidFill>
                          <a:effectLst/>
                        </a:rPr>
                        <a:t>2</a:t>
                      </a:r>
                      <a:r>
                        <a:rPr lang="ja-JP" altLang="en-US" sz="1600" b="0" dirty="0">
                          <a:solidFill>
                            <a:srgbClr val="000000"/>
                          </a:solidFill>
                          <a:effectLst/>
                        </a:rPr>
                        <a:t>月</a:t>
                      </a:r>
                      <a:r>
                        <a:rPr lang="en-US" altLang="ja-JP" sz="1600" b="0" dirty="0">
                          <a:solidFill>
                            <a:srgbClr val="000000"/>
                          </a:solidFill>
                          <a:effectLst/>
                        </a:rPr>
                        <a:t>1</a:t>
                      </a:r>
                      <a:r>
                        <a:rPr lang="ja-JP" altLang="en-US" sz="1600" b="0" dirty="0">
                          <a:solidFill>
                            <a:srgbClr val="000000"/>
                          </a:solidFill>
                          <a:effectLst/>
                        </a:rPr>
                        <a:t>日現在）　</a:t>
                      </a:r>
                      <a:r>
                        <a:rPr lang="en-US" altLang="ja-JP" sz="1600" b="0" dirty="0">
                          <a:solidFill>
                            <a:srgbClr val="000000"/>
                          </a:solidFill>
                          <a:effectLst/>
                        </a:rPr>
                        <a:t>※</a:t>
                      </a:r>
                      <a:r>
                        <a:rPr lang="ja-JP" altLang="en-US" sz="1600" b="0" dirty="0">
                          <a:solidFill>
                            <a:srgbClr val="000000"/>
                          </a:solidFill>
                          <a:effectLst/>
                        </a:rPr>
                        <a:t>マル経融資の利率は固定金利です。</a:t>
                      </a:r>
                      <a:r>
                        <a:rPr lang="ja-JP" altLang="en-US" sz="1100" b="0" dirty="0">
                          <a:solidFill>
                            <a:srgbClr val="000000"/>
                          </a:solidFill>
                          <a:effectLst/>
                        </a:rPr>
                        <a:t>金利は金融情勢によって変わることがあります。</a:t>
                      </a:r>
                      <a:endParaRPr lang="ja-JP" altLang="en-US" sz="1600" b="0" dirty="0">
                        <a:solidFill>
                          <a:srgbClr val="000000"/>
                        </a:solidFill>
                        <a:effectLst/>
                      </a:endParaRPr>
                    </a:p>
                  </a:txBody>
                  <a:tcPr/>
                </a:tc>
                <a:extLst>
                  <a:ext uri="{0D108BD9-81ED-4DB2-BD59-A6C34878D82A}">
                    <a16:rowId xmlns:a16="http://schemas.microsoft.com/office/drawing/2014/main" val="721695696"/>
                  </a:ext>
                </a:extLst>
              </a:tr>
            </a:tbl>
          </a:graphicData>
        </a:graphic>
      </p:graphicFrame>
      <p:sp>
        <p:nvSpPr>
          <p:cNvPr id="9" name="テキスト ボックス 8"/>
          <p:cNvSpPr txBox="1"/>
          <p:nvPr/>
        </p:nvSpPr>
        <p:spPr>
          <a:xfrm>
            <a:off x="463060" y="129751"/>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3</a:t>
            </a:r>
            <a:r>
              <a:rPr lang="ja-JP" altLang="en-US" sz="3200" dirty="0">
                <a:solidFill>
                  <a:schemeClr val="accent1">
                    <a:lumMod val="75000"/>
                  </a:schemeClr>
                </a:solidFill>
              </a:rPr>
              <a:t>）マル経融資</a:t>
            </a:r>
            <a:r>
              <a:rPr lang="en-US" altLang="ja-JP" sz="3200" dirty="0">
                <a:solidFill>
                  <a:schemeClr val="accent1">
                    <a:lumMod val="75000"/>
                  </a:schemeClr>
                </a:solidFill>
              </a:rPr>
              <a:t>-1</a:t>
            </a:r>
          </a:p>
        </p:txBody>
      </p:sp>
      <p:sp>
        <p:nvSpPr>
          <p:cNvPr id="6" name="テキスト ボックス 5"/>
          <p:cNvSpPr txBox="1"/>
          <p:nvPr/>
        </p:nvSpPr>
        <p:spPr>
          <a:xfrm>
            <a:off x="577360" y="701447"/>
            <a:ext cx="10954240" cy="1107996"/>
          </a:xfrm>
          <a:prstGeom prst="rect">
            <a:avLst/>
          </a:prstGeom>
          <a:noFill/>
        </p:spPr>
        <p:txBody>
          <a:bodyPr wrap="square" rtlCol="0">
            <a:spAutoFit/>
          </a:bodyPr>
          <a:lstStyle/>
          <a:p>
            <a:r>
              <a:rPr lang="ja-JP" altLang="en-US" sz="2200" dirty="0">
                <a:latin typeface="+mn-ea"/>
              </a:rPr>
              <a:t>マル経融資（小規模事業者経営改善資金）とは・・・</a:t>
            </a:r>
          </a:p>
          <a:p>
            <a:r>
              <a:rPr lang="ja-JP" altLang="en-US" sz="2200" dirty="0">
                <a:latin typeface="+mn-ea"/>
              </a:rPr>
              <a:t>小規模事業者の経営を支えるために、</a:t>
            </a:r>
            <a:r>
              <a:rPr lang="ja-JP" altLang="en-US" sz="2200" b="1" dirty="0">
                <a:solidFill>
                  <a:srgbClr val="FF0000"/>
                </a:solidFill>
                <a:latin typeface="+mn-ea"/>
              </a:rPr>
              <a:t>商工会議所の推薦にもとづき無担保・保証人不要</a:t>
            </a:r>
            <a:r>
              <a:rPr lang="ja-JP" altLang="en-US" sz="2200" dirty="0">
                <a:latin typeface="+mn-ea"/>
              </a:rPr>
              <a:t>で</a:t>
            </a:r>
          </a:p>
          <a:p>
            <a:r>
              <a:rPr lang="ja-JP" altLang="en-US" sz="2200" dirty="0">
                <a:latin typeface="+mn-ea"/>
              </a:rPr>
              <a:t>融資される国（日本政策金融公庫）の融資制度です。</a:t>
            </a:r>
          </a:p>
        </p:txBody>
      </p:sp>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7</a:t>
            </a:fld>
            <a:endParaRPr kumimoji="1" lang="ja-JP" altLang="en-US"/>
          </a:p>
        </p:txBody>
      </p:sp>
      <p:sp>
        <p:nvSpPr>
          <p:cNvPr id="2" name="Rectangle 13">
            <a:extLst>
              <a:ext uri="{FF2B5EF4-FFF2-40B4-BE49-F238E27FC236}">
                <a16:creationId xmlns:a16="http://schemas.microsoft.com/office/drawing/2014/main" id="{729F7A51-9896-1D41-7780-E5576A497928}"/>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01998AA3-A8BD-46C1-ACDC-D57A78023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429011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3060" y="129751"/>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3</a:t>
            </a:r>
            <a:r>
              <a:rPr lang="ja-JP" altLang="en-US" sz="3200" dirty="0">
                <a:solidFill>
                  <a:schemeClr val="accent1">
                    <a:lumMod val="75000"/>
                  </a:schemeClr>
                </a:solidFill>
              </a:rPr>
              <a:t>）マル経融資</a:t>
            </a:r>
            <a:r>
              <a:rPr lang="en-US" altLang="ja-JP" sz="3200" dirty="0">
                <a:solidFill>
                  <a:schemeClr val="accent1">
                    <a:lumMod val="75000"/>
                  </a:schemeClr>
                </a:solidFill>
              </a:rPr>
              <a:t>-1</a:t>
            </a:r>
          </a:p>
        </p:txBody>
      </p:sp>
      <p:sp>
        <p:nvSpPr>
          <p:cNvPr id="6" name="テキスト ボックス 5"/>
          <p:cNvSpPr txBox="1"/>
          <p:nvPr/>
        </p:nvSpPr>
        <p:spPr>
          <a:xfrm>
            <a:off x="577360" y="701447"/>
            <a:ext cx="10954240" cy="1107996"/>
          </a:xfrm>
          <a:prstGeom prst="rect">
            <a:avLst/>
          </a:prstGeom>
          <a:noFill/>
        </p:spPr>
        <p:txBody>
          <a:bodyPr wrap="square" rtlCol="0">
            <a:spAutoFit/>
          </a:bodyPr>
          <a:lstStyle/>
          <a:p>
            <a:r>
              <a:rPr lang="ja-JP" altLang="en-US" sz="2200" dirty="0">
                <a:latin typeface="+mn-ea"/>
              </a:rPr>
              <a:t>マル経融資（小規模事業者経営改善資金）とは・・・</a:t>
            </a:r>
          </a:p>
          <a:p>
            <a:r>
              <a:rPr lang="ja-JP" altLang="en-US" sz="2200" dirty="0">
                <a:latin typeface="+mn-ea"/>
              </a:rPr>
              <a:t>小規模事業者の経営を支えるために、</a:t>
            </a:r>
            <a:r>
              <a:rPr lang="ja-JP" altLang="en-US" sz="2200" b="1" dirty="0">
                <a:solidFill>
                  <a:srgbClr val="FF0000"/>
                </a:solidFill>
                <a:latin typeface="+mn-ea"/>
              </a:rPr>
              <a:t>商工会議所の推薦にもとづき無担保・保証人不要</a:t>
            </a:r>
            <a:r>
              <a:rPr lang="ja-JP" altLang="en-US" sz="2200" dirty="0">
                <a:latin typeface="+mn-ea"/>
              </a:rPr>
              <a:t>で</a:t>
            </a:r>
          </a:p>
          <a:p>
            <a:r>
              <a:rPr lang="ja-JP" altLang="en-US" sz="2200" dirty="0">
                <a:latin typeface="+mn-ea"/>
              </a:rPr>
              <a:t>融資される国（日本政策金融公庫）の融資制度です。</a:t>
            </a:r>
          </a:p>
        </p:txBody>
      </p:sp>
      <p:graphicFrame>
        <p:nvGraphicFramePr>
          <p:cNvPr id="11" name="表 7">
            <a:extLst>
              <a:ext uri="{FF2B5EF4-FFF2-40B4-BE49-F238E27FC236}">
                <a16:creationId xmlns:a16="http://schemas.microsoft.com/office/drawing/2014/main" id="{62C52AEB-1E04-19E8-D10D-30FAAA71CD06}"/>
              </a:ext>
            </a:extLst>
          </p:cNvPr>
          <p:cNvGraphicFramePr>
            <a:graphicFrameLocks noGrp="1"/>
          </p:cNvGraphicFramePr>
          <p:nvPr/>
        </p:nvGraphicFramePr>
        <p:xfrm>
          <a:off x="50801" y="1887220"/>
          <a:ext cx="12077702" cy="4800600"/>
        </p:xfrm>
        <a:graphic>
          <a:graphicData uri="http://schemas.openxmlformats.org/drawingml/2006/table">
            <a:tbl>
              <a:tblPr firstRow="1" bandRow="1">
                <a:tableStyleId>{5C22544A-7EE6-4342-B048-85BDC9FD1C3A}</a:tableStyleId>
              </a:tblPr>
              <a:tblGrid>
                <a:gridCol w="2014963">
                  <a:extLst>
                    <a:ext uri="{9D8B030D-6E8A-4147-A177-3AD203B41FA5}">
                      <a16:colId xmlns:a16="http://schemas.microsoft.com/office/drawing/2014/main" val="399843587"/>
                    </a:ext>
                  </a:extLst>
                </a:gridCol>
                <a:gridCol w="10062739">
                  <a:extLst>
                    <a:ext uri="{9D8B030D-6E8A-4147-A177-3AD203B41FA5}">
                      <a16:colId xmlns:a16="http://schemas.microsoft.com/office/drawing/2014/main" val="786771588"/>
                    </a:ext>
                  </a:extLst>
                </a:gridCol>
              </a:tblGrid>
              <a:tr h="137160">
                <a:tc>
                  <a:txBody>
                    <a:bodyPr/>
                    <a:lstStyle/>
                    <a:p>
                      <a:endParaRPr kumimoji="1" lang="ja-JP" altLang="en-US" sz="300" dirty="0"/>
                    </a:p>
                  </a:txBody>
                  <a:tcPr/>
                </a:tc>
                <a:tc>
                  <a:txBody>
                    <a:bodyPr/>
                    <a:lstStyle/>
                    <a:p>
                      <a:endParaRPr kumimoji="1" lang="ja-JP" altLang="en-US" sz="300" dirty="0"/>
                    </a:p>
                  </a:txBody>
                  <a:tcPr/>
                </a:tc>
                <a:extLst>
                  <a:ext uri="{0D108BD9-81ED-4DB2-BD59-A6C34878D82A}">
                    <a16:rowId xmlns:a16="http://schemas.microsoft.com/office/drawing/2014/main" val="1790485729"/>
                  </a:ext>
                </a:extLst>
              </a:tr>
              <a:tr h="335280">
                <a:tc rowSpan="5">
                  <a:txBody>
                    <a:bodyPr/>
                    <a:lstStyle/>
                    <a:p>
                      <a:r>
                        <a:rPr kumimoji="1" lang="ja-JP" altLang="en-US" sz="1600" dirty="0"/>
                        <a:t>融資対象</a:t>
                      </a:r>
                    </a:p>
                  </a:txBody>
                  <a:tcPr/>
                </a:tc>
                <a:tc>
                  <a:txBody>
                    <a:bodyPr/>
                    <a:lstStyle/>
                    <a:p>
                      <a:r>
                        <a:rPr lang="ja-JP" altLang="en-US" sz="1600" b="0" dirty="0">
                          <a:solidFill>
                            <a:srgbClr val="000000"/>
                          </a:solidFill>
                          <a:effectLst/>
                        </a:rPr>
                        <a:t>① 常時使用する従業員が</a:t>
                      </a:r>
                      <a:r>
                        <a:rPr lang="en-US" altLang="ja-JP" sz="1600" b="0" dirty="0">
                          <a:solidFill>
                            <a:srgbClr val="000000"/>
                          </a:solidFill>
                          <a:effectLst/>
                        </a:rPr>
                        <a:t>20</a:t>
                      </a:r>
                      <a:r>
                        <a:rPr lang="ja-JP" altLang="en-US" sz="1600" b="0" dirty="0">
                          <a:solidFill>
                            <a:srgbClr val="000000"/>
                          </a:solidFill>
                          <a:effectLst/>
                        </a:rPr>
                        <a:t>人以下［商業・サービス業（宿泊業と娯楽業を除く）は</a:t>
                      </a:r>
                      <a:r>
                        <a:rPr lang="en-US" altLang="ja-JP" sz="1600" b="0" dirty="0">
                          <a:solidFill>
                            <a:srgbClr val="000000"/>
                          </a:solidFill>
                          <a:effectLst/>
                        </a:rPr>
                        <a:t>5</a:t>
                      </a:r>
                      <a:r>
                        <a:rPr lang="ja-JP" altLang="en-US" sz="1600" b="0" dirty="0">
                          <a:solidFill>
                            <a:srgbClr val="000000"/>
                          </a:solidFill>
                          <a:effectLst/>
                        </a:rPr>
                        <a:t>人以下］の法人・個人事業者の方</a:t>
                      </a:r>
                      <a:endParaRPr kumimoji="1" lang="ja-JP" altLang="en-US" sz="1600" dirty="0"/>
                    </a:p>
                  </a:txBody>
                  <a:tcPr/>
                </a:tc>
                <a:extLst>
                  <a:ext uri="{0D108BD9-81ED-4DB2-BD59-A6C34878D82A}">
                    <a16:rowId xmlns:a16="http://schemas.microsoft.com/office/drawing/2014/main" val="2703238791"/>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② 最近</a:t>
                      </a:r>
                      <a:r>
                        <a:rPr lang="en-US" altLang="ja-JP" sz="1600" b="0" dirty="0">
                          <a:solidFill>
                            <a:srgbClr val="000000"/>
                          </a:solidFill>
                          <a:effectLst/>
                        </a:rPr>
                        <a:t>1</a:t>
                      </a:r>
                      <a:r>
                        <a:rPr lang="ja-JP" altLang="en-US" sz="1600" b="0" dirty="0">
                          <a:solidFill>
                            <a:srgbClr val="000000"/>
                          </a:solidFill>
                          <a:effectLst/>
                        </a:rPr>
                        <a:t>年以上、町田市内で事業を営んでいる方</a:t>
                      </a:r>
                      <a:endParaRPr kumimoji="1" lang="ja-JP" altLang="en-US" sz="1600" dirty="0"/>
                    </a:p>
                  </a:txBody>
                  <a:tcPr/>
                </a:tc>
                <a:extLst>
                  <a:ext uri="{0D108BD9-81ED-4DB2-BD59-A6C34878D82A}">
                    <a16:rowId xmlns:a16="http://schemas.microsoft.com/office/drawing/2014/main" val="3475808634"/>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③ 町田商工会議所の経営指導を</a:t>
                      </a:r>
                      <a:r>
                        <a:rPr lang="en-US" altLang="ja-JP" sz="1600" b="0" dirty="0">
                          <a:solidFill>
                            <a:srgbClr val="000000"/>
                          </a:solidFill>
                          <a:effectLst/>
                        </a:rPr>
                        <a:t>6</a:t>
                      </a:r>
                      <a:r>
                        <a:rPr lang="ja-JP" altLang="en-US" sz="1600" b="0" dirty="0">
                          <a:solidFill>
                            <a:srgbClr val="000000"/>
                          </a:solidFill>
                          <a:effectLst/>
                        </a:rPr>
                        <a:t>か月以上受けている方　</a:t>
                      </a:r>
                      <a:r>
                        <a:rPr lang="en-US" altLang="ja-JP" sz="1600" b="0" dirty="0">
                          <a:solidFill>
                            <a:srgbClr val="000000"/>
                          </a:solidFill>
                          <a:effectLst/>
                        </a:rPr>
                        <a:t>※</a:t>
                      </a:r>
                      <a:r>
                        <a:rPr lang="ja-JP" altLang="en-US" sz="1600" b="0" dirty="0">
                          <a:solidFill>
                            <a:srgbClr val="000000"/>
                          </a:solidFill>
                          <a:effectLst/>
                        </a:rPr>
                        <a:t>初めての方はまずご相談ください。</a:t>
                      </a:r>
                      <a:endParaRPr kumimoji="1" lang="ja-JP" altLang="en-US" sz="1600" dirty="0"/>
                    </a:p>
                  </a:txBody>
                  <a:tcPr/>
                </a:tc>
                <a:extLst>
                  <a:ext uri="{0D108BD9-81ED-4DB2-BD59-A6C34878D82A}">
                    <a16:rowId xmlns:a16="http://schemas.microsoft.com/office/drawing/2014/main" val="1821837573"/>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④ 所得税、法人税、事業税、住民税について完納している方</a:t>
                      </a:r>
                      <a:endParaRPr kumimoji="1" lang="ja-JP" altLang="en-US" sz="1600" dirty="0"/>
                    </a:p>
                  </a:txBody>
                  <a:tcPr/>
                </a:tc>
                <a:extLst>
                  <a:ext uri="{0D108BD9-81ED-4DB2-BD59-A6C34878D82A}">
                    <a16:rowId xmlns:a16="http://schemas.microsoft.com/office/drawing/2014/main" val="385586829"/>
                  </a:ext>
                </a:extLst>
              </a:tr>
              <a:tr h="335280">
                <a:tc vMerge="1">
                  <a:txBody>
                    <a:bodyPr/>
                    <a:lstStyle/>
                    <a:p>
                      <a:endParaRPr kumimoji="1" lang="ja-JP" altLang="en-US" dirty="0"/>
                    </a:p>
                  </a:txBody>
                  <a:tcPr/>
                </a:tc>
                <a:tc>
                  <a:txBody>
                    <a:bodyPr/>
                    <a:lstStyle/>
                    <a:p>
                      <a:r>
                        <a:rPr lang="ja-JP" altLang="en-US" sz="1600" b="0" dirty="0">
                          <a:solidFill>
                            <a:srgbClr val="000000"/>
                          </a:solidFill>
                          <a:effectLst/>
                        </a:rPr>
                        <a:t>⑤ 商工業者であり、日本政策金融公庫の融資対象業種を営んでいる方</a:t>
                      </a:r>
                      <a:endParaRPr kumimoji="1" lang="ja-JP" altLang="en-US" sz="1600" dirty="0"/>
                    </a:p>
                  </a:txBody>
                  <a:tcPr/>
                </a:tc>
                <a:extLst>
                  <a:ext uri="{0D108BD9-81ED-4DB2-BD59-A6C34878D82A}">
                    <a16:rowId xmlns:a16="http://schemas.microsoft.com/office/drawing/2014/main" val="4066093515"/>
                  </a:ext>
                </a:extLst>
              </a:tr>
              <a:tr h="1066800">
                <a:tc>
                  <a:txBody>
                    <a:bodyPr/>
                    <a:lstStyle/>
                    <a:p>
                      <a:r>
                        <a:rPr kumimoji="1" lang="ja-JP" altLang="en-US" sz="1600" dirty="0"/>
                        <a:t>資金使途</a:t>
                      </a:r>
                    </a:p>
                  </a:txBody>
                  <a:tcPr/>
                </a:tc>
                <a:tc>
                  <a:txBody>
                    <a:bodyPr/>
                    <a:lstStyle/>
                    <a:p>
                      <a:pPr>
                        <a:buFont typeface="Arial" panose="020B0604020202020204" pitchFamily="34" charset="0"/>
                        <a:buNone/>
                      </a:pPr>
                      <a:r>
                        <a:rPr lang="ja-JP" altLang="en-US" sz="1600" b="0" dirty="0">
                          <a:solidFill>
                            <a:srgbClr val="000000"/>
                          </a:solidFill>
                          <a:effectLst/>
                        </a:rPr>
                        <a:t>●運転資金として</a:t>
                      </a:r>
                      <a:endParaRPr lang="en-US" altLang="ja-JP" sz="1600" b="0" dirty="0">
                        <a:solidFill>
                          <a:srgbClr val="000000"/>
                        </a:solidFill>
                        <a:effectLst/>
                      </a:endParaRPr>
                    </a:p>
                    <a:p>
                      <a:pPr>
                        <a:buFont typeface="Arial" panose="020B0604020202020204" pitchFamily="34" charset="0"/>
                        <a:buNone/>
                      </a:pPr>
                      <a:r>
                        <a:rPr lang="ja-JP" altLang="en-US" sz="1600" b="0" dirty="0">
                          <a:solidFill>
                            <a:srgbClr val="000000"/>
                          </a:solidFill>
                          <a:effectLst/>
                        </a:rPr>
                        <a:t>・買掛金の決済資金にしたい・従業員の採用、賞与などの一時的な支払資金にしたい</a:t>
                      </a:r>
                      <a:endParaRPr lang="en-US" altLang="ja-JP" sz="1600" b="0" dirty="0">
                        <a:solidFill>
                          <a:srgbClr val="000000"/>
                        </a:solidFill>
                        <a:effectLst/>
                      </a:endParaRPr>
                    </a:p>
                    <a:p>
                      <a:pPr>
                        <a:buFont typeface="Arial" panose="020B0604020202020204" pitchFamily="34" charset="0"/>
                        <a:buNone/>
                      </a:pPr>
                      <a:r>
                        <a:rPr lang="ja-JP" altLang="en-US" sz="1600" b="0" dirty="0">
                          <a:solidFill>
                            <a:srgbClr val="000000"/>
                          </a:solidFill>
                          <a:effectLst/>
                        </a:rPr>
                        <a:t>●設備資金として</a:t>
                      </a:r>
                    </a:p>
                    <a:p>
                      <a:pPr>
                        <a:buFont typeface="Arial" panose="020B0604020202020204" pitchFamily="34" charset="0"/>
                        <a:buNone/>
                      </a:pPr>
                      <a:r>
                        <a:rPr lang="ja-JP" altLang="en-US" sz="1600" b="0" dirty="0">
                          <a:solidFill>
                            <a:srgbClr val="000000"/>
                          </a:solidFill>
                          <a:effectLst/>
                        </a:rPr>
                        <a:t>・車両、機械が古くなったので買い替えたい</a:t>
                      </a:r>
                    </a:p>
                  </a:txBody>
                  <a:tcPr/>
                </a:tc>
                <a:extLst>
                  <a:ext uri="{0D108BD9-81ED-4DB2-BD59-A6C34878D82A}">
                    <a16:rowId xmlns:a16="http://schemas.microsoft.com/office/drawing/2014/main" val="3227644954"/>
                  </a:ext>
                </a:extLst>
              </a:tr>
              <a:tr h="579120">
                <a:tc>
                  <a:txBody>
                    <a:bodyPr/>
                    <a:lstStyle/>
                    <a:p>
                      <a:r>
                        <a:rPr kumimoji="1" lang="ja-JP" altLang="en-US" sz="1600" dirty="0"/>
                        <a:t>融資額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rgbClr val="000000"/>
                          </a:solidFill>
                          <a:effectLst/>
                        </a:rPr>
                        <a:t>10</a:t>
                      </a:r>
                      <a:r>
                        <a:rPr lang="ja-JP" altLang="en-US" sz="1600" b="0" dirty="0">
                          <a:solidFill>
                            <a:srgbClr val="000000"/>
                          </a:solidFill>
                          <a:effectLst/>
                        </a:rPr>
                        <a:t>万円～</a:t>
                      </a:r>
                      <a:r>
                        <a:rPr lang="en-US" altLang="ja-JP" sz="1600" b="0" dirty="0">
                          <a:solidFill>
                            <a:srgbClr val="000000"/>
                          </a:solidFill>
                          <a:effectLst/>
                        </a:rPr>
                        <a:t>2,000</a:t>
                      </a:r>
                      <a:r>
                        <a:rPr lang="ja-JP" altLang="en-US" sz="1600" b="0" dirty="0">
                          <a:solidFill>
                            <a:srgbClr val="000000"/>
                          </a:solidFill>
                          <a:effectLst/>
                        </a:rPr>
                        <a:t>万円</a:t>
                      </a:r>
                      <a:endParaRPr lang="en-US" altLang="ja-JP" sz="1600" b="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rgbClr val="000000"/>
                          </a:solidFill>
                          <a:effectLst/>
                        </a:rPr>
                        <a:t>※1,500</a:t>
                      </a:r>
                      <a:r>
                        <a:rPr lang="ja-JP" altLang="en-US" sz="1600" b="0" dirty="0">
                          <a:solidFill>
                            <a:srgbClr val="000000"/>
                          </a:solidFill>
                          <a:effectLst/>
                        </a:rPr>
                        <a:t>万円を超える場合は、事業計画書の作成の他、日本政策金融公庫への定期的な進捗報告が必要となります。</a:t>
                      </a:r>
                    </a:p>
                  </a:txBody>
                  <a:tcPr/>
                </a:tc>
                <a:extLst>
                  <a:ext uri="{0D108BD9-81ED-4DB2-BD59-A6C34878D82A}">
                    <a16:rowId xmlns:a16="http://schemas.microsoft.com/office/drawing/2014/main" val="3907193350"/>
                  </a:ext>
                </a:extLst>
              </a:tr>
              <a:tr h="335280">
                <a:tc>
                  <a:txBody>
                    <a:bodyPr/>
                    <a:lstStyle/>
                    <a:p>
                      <a:r>
                        <a:rPr kumimoji="1" lang="ja-JP" altLang="en-US" sz="1600" dirty="0"/>
                        <a:t>返済期間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運転資金</a:t>
                      </a:r>
                      <a:r>
                        <a:rPr lang="en-US" altLang="ja-JP" sz="1600" b="0" dirty="0">
                          <a:solidFill>
                            <a:srgbClr val="000000"/>
                          </a:solidFill>
                          <a:effectLst/>
                        </a:rPr>
                        <a:t>7</a:t>
                      </a:r>
                      <a:r>
                        <a:rPr lang="ja-JP" altLang="en-US" sz="1600" b="0" dirty="0">
                          <a:solidFill>
                            <a:srgbClr val="000000"/>
                          </a:solidFill>
                          <a:effectLst/>
                        </a:rPr>
                        <a:t>年以内</a:t>
                      </a:r>
                      <a:r>
                        <a:rPr lang="zh-TW" altLang="en-US" sz="1600" b="0" dirty="0">
                          <a:solidFill>
                            <a:srgbClr val="000000"/>
                          </a:solidFill>
                          <a:effectLst/>
                        </a:rPr>
                        <a:t>  </a:t>
                      </a:r>
                      <a:r>
                        <a:rPr lang="ja-JP" altLang="en-US" sz="1600" b="0" dirty="0">
                          <a:solidFill>
                            <a:srgbClr val="000000"/>
                          </a:solidFill>
                          <a:effectLst/>
                        </a:rPr>
                        <a:t>設備資金</a:t>
                      </a:r>
                      <a:r>
                        <a:rPr lang="zh-TW" altLang="en-US" sz="1600" b="0" dirty="0">
                          <a:solidFill>
                            <a:srgbClr val="000000"/>
                          </a:solidFill>
                          <a:effectLst/>
                        </a:rPr>
                        <a:t> </a:t>
                      </a:r>
                      <a:r>
                        <a:rPr lang="en-US" altLang="ja-JP" sz="1600" b="0" dirty="0">
                          <a:solidFill>
                            <a:srgbClr val="000000"/>
                          </a:solidFill>
                          <a:effectLst/>
                        </a:rPr>
                        <a:t>10</a:t>
                      </a:r>
                      <a:r>
                        <a:rPr lang="ja-JP" altLang="en-US" sz="1600" b="0" dirty="0">
                          <a:solidFill>
                            <a:srgbClr val="000000"/>
                          </a:solidFill>
                          <a:effectLst/>
                        </a:rPr>
                        <a:t>年以内</a:t>
                      </a:r>
                      <a:endParaRPr lang="zh-TW" altLang="en-US" sz="1600" b="0" dirty="0">
                        <a:solidFill>
                          <a:srgbClr val="000000"/>
                        </a:solidFill>
                        <a:effectLst/>
                      </a:endParaRPr>
                    </a:p>
                  </a:txBody>
                  <a:tcPr/>
                </a:tc>
                <a:extLst>
                  <a:ext uri="{0D108BD9-81ED-4DB2-BD59-A6C34878D82A}">
                    <a16:rowId xmlns:a16="http://schemas.microsoft.com/office/drawing/2014/main" val="316146641"/>
                  </a:ext>
                </a:extLst>
              </a:tr>
              <a:tr h="335280">
                <a:tc>
                  <a:txBody>
                    <a:bodyPr/>
                    <a:lstStyle/>
                    <a:p>
                      <a:r>
                        <a:rPr kumimoji="1" lang="ja-JP" altLang="en-US" sz="1600" dirty="0"/>
                        <a:t>据置期間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運転資金</a:t>
                      </a:r>
                      <a:r>
                        <a:rPr lang="en-US" altLang="ja-JP" sz="1600" b="0" dirty="0">
                          <a:solidFill>
                            <a:srgbClr val="000000"/>
                          </a:solidFill>
                          <a:effectLst/>
                        </a:rPr>
                        <a:t>1</a:t>
                      </a:r>
                      <a:r>
                        <a:rPr lang="ja-JP" altLang="en-US" sz="1600" b="0" dirty="0">
                          <a:solidFill>
                            <a:srgbClr val="000000"/>
                          </a:solidFill>
                          <a:effectLst/>
                        </a:rPr>
                        <a:t>年以内</a:t>
                      </a:r>
                      <a:r>
                        <a:rPr lang="zh-TW" altLang="en-US" sz="1600" b="0" dirty="0">
                          <a:solidFill>
                            <a:srgbClr val="000000"/>
                          </a:solidFill>
                          <a:effectLst/>
                        </a:rPr>
                        <a:t>  </a:t>
                      </a:r>
                      <a:r>
                        <a:rPr lang="ja-JP" altLang="en-US" sz="1600" b="0" dirty="0">
                          <a:solidFill>
                            <a:srgbClr val="000000"/>
                          </a:solidFill>
                          <a:effectLst/>
                        </a:rPr>
                        <a:t>設備資金</a:t>
                      </a:r>
                      <a:r>
                        <a:rPr lang="zh-TW" altLang="en-US" sz="1600" b="0" dirty="0">
                          <a:solidFill>
                            <a:srgbClr val="000000"/>
                          </a:solidFill>
                          <a:effectLst/>
                        </a:rPr>
                        <a:t> </a:t>
                      </a:r>
                      <a:r>
                        <a:rPr lang="en-US" altLang="ja-JP" sz="1600" b="0" dirty="0">
                          <a:solidFill>
                            <a:srgbClr val="000000"/>
                          </a:solidFill>
                          <a:effectLst/>
                        </a:rPr>
                        <a:t>2</a:t>
                      </a:r>
                      <a:r>
                        <a:rPr lang="ja-JP" altLang="en-US" sz="1600" b="0" dirty="0">
                          <a:solidFill>
                            <a:srgbClr val="000000"/>
                          </a:solidFill>
                          <a:effectLst/>
                        </a:rPr>
                        <a:t>年以内</a:t>
                      </a:r>
                      <a:endParaRPr lang="zh-TW" altLang="en-US" sz="1600" b="0" dirty="0">
                        <a:solidFill>
                          <a:srgbClr val="000000"/>
                        </a:solidFill>
                        <a:effectLst/>
                      </a:endParaRPr>
                    </a:p>
                  </a:txBody>
                  <a:tcPr/>
                </a:tc>
                <a:extLst>
                  <a:ext uri="{0D108BD9-81ED-4DB2-BD59-A6C34878D82A}">
                    <a16:rowId xmlns:a16="http://schemas.microsoft.com/office/drawing/2014/main" val="3219614731"/>
                  </a:ext>
                </a:extLst>
              </a:tr>
              <a:tr h="335280">
                <a:tc>
                  <a:txBody>
                    <a:bodyPr/>
                    <a:lstStyle/>
                    <a:p>
                      <a:r>
                        <a:rPr kumimoji="1" lang="ja-JP" altLang="en-US" sz="1600" dirty="0"/>
                        <a:t>担保・保証人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不要 </a:t>
                      </a:r>
                      <a:r>
                        <a:rPr lang="en-US" altLang="ja-JP" sz="1600" b="0" dirty="0">
                          <a:solidFill>
                            <a:srgbClr val="000000"/>
                          </a:solidFill>
                          <a:effectLst/>
                        </a:rPr>
                        <a:t>※</a:t>
                      </a:r>
                      <a:r>
                        <a:rPr lang="ja-JP" altLang="en-US" sz="1600" b="0" dirty="0">
                          <a:solidFill>
                            <a:srgbClr val="000000"/>
                          </a:solidFill>
                          <a:effectLst/>
                        </a:rPr>
                        <a:t>信用保証協会の保証も不要です。</a:t>
                      </a:r>
                    </a:p>
                  </a:txBody>
                  <a:tcPr/>
                </a:tc>
                <a:extLst>
                  <a:ext uri="{0D108BD9-81ED-4DB2-BD59-A6C34878D82A}">
                    <a16:rowId xmlns:a16="http://schemas.microsoft.com/office/drawing/2014/main" val="3357187570"/>
                  </a:ext>
                </a:extLst>
              </a:tr>
              <a:tr h="335280">
                <a:tc>
                  <a:txBody>
                    <a:bodyPr/>
                    <a:lstStyle/>
                    <a:p>
                      <a:r>
                        <a:rPr kumimoji="1" lang="ja-JP" altLang="en-US" sz="1600" dirty="0"/>
                        <a:t>融資利率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effectLst/>
                        </a:rPr>
                        <a:t>年利 </a:t>
                      </a:r>
                      <a:r>
                        <a:rPr lang="en-US" altLang="ja-JP" sz="1600" b="0" dirty="0">
                          <a:solidFill>
                            <a:srgbClr val="000000"/>
                          </a:solidFill>
                          <a:effectLst/>
                        </a:rPr>
                        <a:t>1.18</a:t>
                      </a:r>
                      <a:r>
                        <a:rPr lang="ja-JP" altLang="en-US" sz="1600" b="0" dirty="0">
                          <a:solidFill>
                            <a:srgbClr val="000000"/>
                          </a:solidFill>
                          <a:effectLst/>
                        </a:rPr>
                        <a:t>％（令和</a:t>
                      </a:r>
                      <a:r>
                        <a:rPr lang="en-US" altLang="ja-JP" sz="1600" b="0" dirty="0">
                          <a:solidFill>
                            <a:srgbClr val="000000"/>
                          </a:solidFill>
                          <a:effectLst/>
                        </a:rPr>
                        <a:t>5</a:t>
                      </a:r>
                      <a:r>
                        <a:rPr lang="ja-JP" altLang="en-US" sz="1600" b="0" dirty="0">
                          <a:solidFill>
                            <a:srgbClr val="000000"/>
                          </a:solidFill>
                          <a:effectLst/>
                        </a:rPr>
                        <a:t>年</a:t>
                      </a:r>
                      <a:r>
                        <a:rPr lang="en-US" altLang="ja-JP" sz="1600" b="0" dirty="0">
                          <a:solidFill>
                            <a:srgbClr val="000000"/>
                          </a:solidFill>
                          <a:effectLst/>
                        </a:rPr>
                        <a:t>2</a:t>
                      </a:r>
                      <a:r>
                        <a:rPr lang="ja-JP" altLang="en-US" sz="1600" b="0" dirty="0">
                          <a:solidFill>
                            <a:srgbClr val="000000"/>
                          </a:solidFill>
                          <a:effectLst/>
                        </a:rPr>
                        <a:t>月</a:t>
                      </a:r>
                      <a:r>
                        <a:rPr lang="en-US" altLang="ja-JP" sz="1600" b="0" dirty="0">
                          <a:solidFill>
                            <a:srgbClr val="000000"/>
                          </a:solidFill>
                          <a:effectLst/>
                        </a:rPr>
                        <a:t>1</a:t>
                      </a:r>
                      <a:r>
                        <a:rPr lang="ja-JP" altLang="en-US" sz="1600" b="0" dirty="0">
                          <a:solidFill>
                            <a:srgbClr val="000000"/>
                          </a:solidFill>
                          <a:effectLst/>
                        </a:rPr>
                        <a:t>日現在）　</a:t>
                      </a:r>
                      <a:r>
                        <a:rPr lang="en-US" altLang="ja-JP" sz="1600" b="0" dirty="0">
                          <a:solidFill>
                            <a:srgbClr val="000000"/>
                          </a:solidFill>
                          <a:effectLst/>
                        </a:rPr>
                        <a:t>※</a:t>
                      </a:r>
                      <a:r>
                        <a:rPr lang="ja-JP" altLang="en-US" sz="1600" b="0" dirty="0">
                          <a:solidFill>
                            <a:srgbClr val="000000"/>
                          </a:solidFill>
                          <a:effectLst/>
                        </a:rPr>
                        <a:t>マル経融資の利率は固定金利です。</a:t>
                      </a:r>
                      <a:r>
                        <a:rPr lang="ja-JP" altLang="en-US" sz="1100" b="0" dirty="0">
                          <a:solidFill>
                            <a:srgbClr val="000000"/>
                          </a:solidFill>
                          <a:effectLst/>
                        </a:rPr>
                        <a:t>金利は金融情勢によって変わることがあります。</a:t>
                      </a:r>
                      <a:endParaRPr lang="ja-JP" altLang="en-US" sz="1600" b="0" dirty="0">
                        <a:solidFill>
                          <a:srgbClr val="000000"/>
                        </a:solidFill>
                        <a:effectLst/>
                      </a:endParaRPr>
                    </a:p>
                  </a:txBody>
                  <a:tcPr/>
                </a:tc>
                <a:extLst>
                  <a:ext uri="{0D108BD9-81ED-4DB2-BD59-A6C34878D82A}">
                    <a16:rowId xmlns:a16="http://schemas.microsoft.com/office/drawing/2014/main" val="721695696"/>
                  </a:ext>
                </a:extLst>
              </a:tr>
            </a:tbl>
          </a:graphicData>
        </a:graphic>
      </p:graphicFrame>
      <p:sp>
        <p:nvSpPr>
          <p:cNvPr id="5" name="スライド番号プレースホルダー 4"/>
          <p:cNvSpPr>
            <a:spLocks noGrp="1"/>
          </p:cNvSpPr>
          <p:nvPr>
            <p:ph type="sldNum" sz="quarter" idx="12"/>
          </p:nvPr>
        </p:nvSpPr>
        <p:spPr/>
        <p:txBody>
          <a:bodyPr/>
          <a:lstStyle/>
          <a:p>
            <a:fld id="{B273FEED-E542-4C49-8EA0-D0E88CD7E39E}" type="slidenum">
              <a:rPr kumimoji="1" lang="ja-JP" altLang="en-US" smtClean="0"/>
              <a:t>8</a:t>
            </a:fld>
            <a:endParaRPr kumimoji="1" lang="ja-JP" altLang="en-US"/>
          </a:p>
        </p:txBody>
      </p:sp>
      <p:graphicFrame>
        <p:nvGraphicFramePr>
          <p:cNvPr id="12" name="表 9">
            <a:extLst>
              <a:ext uri="{FF2B5EF4-FFF2-40B4-BE49-F238E27FC236}">
                <a16:creationId xmlns:a16="http://schemas.microsoft.com/office/drawing/2014/main" id="{E94BA0AA-167F-CBF7-AF33-AAAE295192D1}"/>
              </a:ext>
            </a:extLst>
          </p:cNvPr>
          <p:cNvGraphicFramePr>
            <a:graphicFrameLocks noGrp="1"/>
          </p:cNvGraphicFramePr>
          <p:nvPr>
            <p:extLst>
              <p:ext uri="{D42A27DB-BD31-4B8C-83A1-F6EECF244321}">
                <p14:modId xmlns:p14="http://schemas.microsoft.com/office/powerpoint/2010/main" val="4105972963"/>
              </p:ext>
            </p:extLst>
          </p:nvPr>
        </p:nvGraphicFramePr>
        <p:xfrm>
          <a:off x="2079381" y="4759767"/>
          <a:ext cx="5235820" cy="2091491"/>
        </p:xfrm>
        <a:graphic>
          <a:graphicData uri="http://schemas.openxmlformats.org/drawingml/2006/table">
            <a:tbl>
              <a:tblPr firstRow="1" bandRow="1">
                <a:tableStyleId>{21E4AEA4-8DFA-4A89-87EB-49C32662AFE0}</a:tableStyleId>
              </a:tblPr>
              <a:tblGrid>
                <a:gridCol w="5235820">
                  <a:extLst>
                    <a:ext uri="{9D8B030D-6E8A-4147-A177-3AD203B41FA5}">
                      <a16:colId xmlns:a16="http://schemas.microsoft.com/office/drawing/2014/main" val="3350693640"/>
                    </a:ext>
                  </a:extLst>
                </a:gridCol>
              </a:tblGrid>
              <a:tr h="561731">
                <a:tc>
                  <a:txBody>
                    <a:bodyPr/>
                    <a:lstStyle/>
                    <a:p>
                      <a:pPr>
                        <a:lnSpc>
                          <a:spcPts val="1800"/>
                        </a:lnSpc>
                      </a:pPr>
                      <a:r>
                        <a:rPr kumimoji="1" lang="ja-JP" altLang="en-US" sz="1900" dirty="0"/>
                        <a:t>新型</a:t>
                      </a:r>
                      <a:r>
                        <a:rPr kumimoji="1" lang="ja-JP" altLang="en-US" sz="1600" dirty="0"/>
                        <a:t>コロナ対策マル経  </a:t>
                      </a:r>
                      <a:r>
                        <a:rPr kumimoji="1" lang="en-US" altLang="ja-JP" sz="1600" dirty="0"/>
                        <a:t>( R5.3.31</a:t>
                      </a:r>
                      <a:r>
                        <a:rPr kumimoji="1" lang="ja-JP" altLang="en-US" sz="1500" dirty="0"/>
                        <a:t>まで </a:t>
                      </a:r>
                      <a:r>
                        <a:rPr kumimoji="1" lang="en-US" altLang="ja-JP" sz="1600" dirty="0"/>
                        <a:t>)</a:t>
                      </a:r>
                      <a:r>
                        <a:rPr kumimoji="1" lang="ja-JP" altLang="en-US" sz="1600" dirty="0"/>
                        <a:t>　</a:t>
                      </a:r>
                      <a:r>
                        <a:rPr kumimoji="1" lang="ja-JP" altLang="en-US" sz="1600" u="sng" dirty="0"/>
                        <a:t>別枠</a:t>
                      </a:r>
                      <a:r>
                        <a:rPr kumimoji="1" lang="en-US" altLang="ja-JP" sz="1600" u="sng" dirty="0"/>
                        <a:t>1,000</a:t>
                      </a:r>
                      <a:r>
                        <a:rPr kumimoji="1" lang="ja-JP" altLang="en-US" sz="1600" u="sng" dirty="0"/>
                        <a:t>万円</a:t>
                      </a:r>
                    </a:p>
                  </a:txBody>
                  <a:tcPr/>
                </a:tc>
                <a:extLst>
                  <a:ext uri="{0D108BD9-81ED-4DB2-BD59-A6C34878D82A}">
                    <a16:rowId xmlns:a16="http://schemas.microsoft.com/office/drawing/2014/main" val="2353897719"/>
                  </a:ext>
                </a:extLst>
              </a:tr>
              <a:tr h="395140">
                <a:tc>
                  <a:txBody>
                    <a:bodyPr/>
                    <a:lstStyle/>
                    <a:p>
                      <a:pPr>
                        <a:lnSpc>
                          <a:spcPts val="2000"/>
                        </a:lnSpc>
                      </a:pPr>
                      <a:r>
                        <a:rPr kumimoji="1" lang="ja-JP" altLang="en-US" sz="1600" dirty="0"/>
                        <a:t>運転資金</a:t>
                      </a:r>
                      <a:r>
                        <a:rPr kumimoji="1" lang="en-US" altLang="ja-JP" sz="1600" dirty="0"/>
                        <a:t>10</a:t>
                      </a:r>
                      <a:r>
                        <a:rPr kumimoji="1" lang="ja-JP" altLang="en-US" sz="1600" dirty="0"/>
                        <a:t>年以内、設備資金</a:t>
                      </a:r>
                      <a:r>
                        <a:rPr kumimoji="1" lang="en-US" altLang="ja-JP" sz="1600" dirty="0"/>
                        <a:t>10</a:t>
                      </a:r>
                      <a:r>
                        <a:rPr kumimoji="1" lang="ja-JP" altLang="en-US" sz="1600" dirty="0"/>
                        <a:t>年以内</a:t>
                      </a:r>
                    </a:p>
                  </a:txBody>
                  <a:tcPr/>
                </a:tc>
                <a:extLst>
                  <a:ext uri="{0D108BD9-81ED-4DB2-BD59-A6C34878D82A}">
                    <a16:rowId xmlns:a16="http://schemas.microsoft.com/office/drawing/2014/main" val="2428037401"/>
                  </a:ext>
                </a:extLst>
              </a:tr>
              <a:tr h="369740">
                <a:tc>
                  <a:txBody>
                    <a:bodyPr/>
                    <a:lstStyle/>
                    <a:p>
                      <a:pPr>
                        <a:lnSpc>
                          <a:spcPts val="1800"/>
                        </a:lnSpc>
                      </a:pPr>
                      <a:r>
                        <a:rPr kumimoji="1" lang="ja-JP" altLang="en-US" sz="1600" dirty="0"/>
                        <a:t>運転資金</a:t>
                      </a:r>
                      <a:r>
                        <a:rPr kumimoji="1" lang="en-US" altLang="ja-JP" sz="1600" dirty="0"/>
                        <a:t>3</a:t>
                      </a:r>
                      <a:r>
                        <a:rPr kumimoji="1" lang="ja-JP" altLang="en-US" sz="1600" dirty="0"/>
                        <a:t>年以内、設備資金</a:t>
                      </a:r>
                      <a:r>
                        <a:rPr kumimoji="1" lang="en-US" altLang="ja-JP" sz="1600" dirty="0"/>
                        <a:t>4</a:t>
                      </a:r>
                      <a:r>
                        <a:rPr kumimoji="1" lang="ja-JP" altLang="en-US" sz="1600" dirty="0"/>
                        <a:t>年以内</a:t>
                      </a:r>
                    </a:p>
                  </a:txBody>
                  <a:tcPr/>
                </a:tc>
                <a:extLst>
                  <a:ext uri="{0D108BD9-81ED-4DB2-BD59-A6C34878D82A}">
                    <a16:rowId xmlns:a16="http://schemas.microsoft.com/office/drawing/2014/main" val="4128552122"/>
                  </a:ext>
                </a:extLst>
              </a:tr>
              <a:tr h="395140">
                <a:tc>
                  <a:txBody>
                    <a:bodyPr/>
                    <a:lstStyle/>
                    <a:p>
                      <a:pPr>
                        <a:lnSpc>
                          <a:spcPts val="2000"/>
                        </a:lnSpc>
                      </a:pPr>
                      <a:r>
                        <a:rPr kumimoji="1" lang="ja-JP" altLang="en-US" sz="1600" dirty="0"/>
                        <a:t>不要</a:t>
                      </a:r>
                    </a:p>
                  </a:txBody>
                  <a:tcPr/>
                </a:tc>
                <a:extLst>
                  <a:ext uri="{0D108BD9-81ED-4DB2-BD59-A6C34878D82A}">
                    <a16:rowId xmlns:a16="http://schemas.microsoft.com/office/drawing/2014/main" val="1901015712"/>
                  </a:ext>
                </a:extLst>
              </a:tr>
              <a:tr h="369740">
                <a:tc>
                  <a:txBody>
                    <a:bodyPr/>
                    <a:lstStyle/>
                    <a:p>
                      <a:pPr>
                        <a:lnSpc>
                          <a:spcPts val="1800"/>
                        </a:lnSpc>
                      </a:pPr>
                      <a:r>
                        <a:rPr kumimoji="1" lang="ja-JP" altLang="en-US" sz="1600" dirty="0"/>
                        <a:t>当初</a:t>
                      </a:r>
                      <a:r>
                        <a:rPr kumimoji="1" lang="en-US" altLang="ja-JP" sz="1600" dirty="0"/>
                        <a:t>3</a:t>
                      </a:r>
                      <a:r>
                        <a:rPr kumimoji="1" lang="ja-JP" altLang="en-US" sz="1600" dirty="0"/>
                        <a:t>年間</a:t>
                      </a:r>
                      <a:r>
                        <a:rPr kumimoji="1" lang="en-US" altLang="ja-JP" sz="1600" dirty="0"/>
                        <a:t>0.28%</a:t>
                      </a:r>
                      <a:r>
                        <a:rPr kumimoji="1" lang="ja-JP" altLang="en-US" sz="1600" dirty="0"/>
                        <a:t>、以降</a:t>
                      </a:r>
                      <a:r>
                        <a:rPr kumimoji="1" lang="en-US" altLang="ja-JP" sz="1600" dirty="0"/>
                        <a:t>1.18</a:t>
                      </a:r>
                      <a:r>
                        <a:rPr kumimoji="1" lang="ja-JP" altLang="en-US" sz="1600" dirty="0"/>
                        <a:t>％</a:t>
                      </a:r>
                    </a:p>
                  </a:txBody>
                  <a:tcPr/>
                </a:tc>
                <a:extLst>
                  <a:ext uri="{0D108BD9-81ED-4DB2-BD59-A6C34878D82A}">
                    <a16:rowId xmlns:a16="http://schemas.microsoft.com/office/drawing/2014/main" val="2445488841"/>
                  </a:ext>
                </a:extLst>
              </a:tr>
            </a:tbl>
          </a:graphicData>
        </a:graphic>
      </p:graphicFrame>
      <p:sp>
        <p:nvSpPr>
          <p:cNvPr id="2" name="Rectangle 13">
            <a:extLst>
              <a:ext uri="{FF2B5EF4-FFF2-40B4-BE49-F238E27FC236}">
                <a16:creationId xmlns:a16="http://schemas.microsoft.com/office/drawing/2014/main" id="{96A3FE35-D8D2-93C9-712C-8800E809305B}"/>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6F82D277-5364-95BA-D45C-DE0DB7689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Tree>
    <p:extLst>
      <p:ext uri="{BB962C8B-B14F-4D97-AF65-F5344CB8AC3E}">
        <p14:creationId xmlns:p14="http://schemas.microsoft.com/office/powerpoint/2010/main" val="3632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3060" y="184343"/>
            <a:ext cx="8420589" cy="584775"/>
          </a:xfrm>
          <a:prstGeom prst="rect">
            <a:avLst/>
          </a:prstGeom>
          <a:noFill/>
        </p:spPr>
        <p:txBody>
          <a:bodyPr wrap="square" rtlCol="0">
            <a:spAutoFit/>
          </a:bodyPr>
          <a:lstStyle/>
          <a:p>
            <a:r>
              <a:rPr lang="ja-JP" altLang="en-US" sz="3200" dirty="0">
                <a:solidFill>
                  <a:schemeClr val="accent1">
                    <a:lumMod val="75000"/>
                  </a:schemeClr>
                </a:solidFill>
              </a:rPr>
              <a:t>（</a:t>
            </a:r>
            <a:r>
              <a:rPr lang="en-US" altLang="ja-JP" sz="3200" dirty="0">
                <a:solidFill>
                  <a:schemeClr val="accent1">
                    <a:lumMod val="75000"/>
                  </a:schemeClr>
                </a:solidFill>
              </a:rPr>
              <a:t>3</a:t>
            </a:r>
            <a:r>
              <a:rPr lang="ja-JP" altLang="en-US" sz="3200" dirty="0">
                <a:solidFill>
                  <a:schemeClr val="accent1">
                    <a:lumMod val="75000"/>
                  </a:schemeClr>
                </a:solidFill>
              </a:rPr>
              <a:t>）マル経融資</a:t>
            </a:r>
            <a:r>
              <a:rPr lang="en-US" altLang="ja-JP" sz="3200" dirty="0">
                <a:solidFill>
                  <a:schemeClr val="accent1">
                    <a:lumMod val="75000"/>
                  </a:schemeClr>
                </a:solidFill>
              </a:rPr>
              <a:t>-2</a:t>
            </a:r>
          </a:p>
        </p:txBody>
      </p:sp>
      <p:sp>
        <p:nvSpPr>
          <p:cNvPr id="6" name="テキスト ボックス 5"/>
          <p:cNvSpPr txBox="1"/>
          <p:nvPr/>
        </p:nvSpPr>
        <p:spPr>
          <a:xfrm>
            <a:off x="577360" y="756039"/>
            <a:ext cx="10954240" cy="1107996"/>
          </a:xfrm>
          <a:prstGeom prst="rect">
            <a:avLst/>
          </a:prstGeom>
          <a:noFill/>
        </p:spPr>
        <p:txBody>
          <a:bodyPr wrap="square" rtlCol="0">
            <a:spAutoFit/>
          </a:bodyPr>
          <a:lstStyle/>
          <a:p>
            <a:r>
              <a:rPr lang="ja-JP" altLang="en-US" sz="2200" dirty="0">
                <a:latin typeface="+mn-ea"/>
              </a:rPr>
              <a:t>マル経融資（小規模事業者経営改善資金）は融資実行まで</a:t>
            </a:r>
            <a:r>
              <a:rPr lang="ja-JP" altLang="en-US" sz="2200" b="1" dirty="0">
                <a:solidFill>
                  <a:srgbClr val="FF0000"/>
                </a:solidFill>
                <a:latin typeface="+mn-ea"/>
              </a:rPr>
              <a:t>経営指導員との経営相談のみ</a:t>
            </a:r>
            <a:r>
              <a:rPr lang="ja-JP" altLang="en-US" sz="2200" dirty="0">
                <a:latin typeface="+mn-ea"/>
              </a:rPr>
              <a:t>で実行されます。そのため、日頃からの経営指導員とコミュニケーションを取れていること</a:t>
            </a:r>
          </a:p>
          <a:p>
            <a:r>
              <a:rPr lang="ja-JP" altLang="en-US" sz="2200" dirty="0">
                <a:latin typeface="+mn-ea"/>
              </a:rPr>
              <a:t>が大切です。自社の経営状況に関して共有をおこなっておくとよいです。</a:t>
            </a:r>
          </a:p>
        </p:txBody>
      </p:sp>
      <p:graphicFrame>
        <p:nvGraphicFramePr>
          <p:cNvPr id="7" name="表 5">
            <a:extLst>
              <a:ext uri="{FF2B5EF4-FFF2-40B4-BE49-F238E27FC236}">
                <a16:creationId xmlns:a16="http://schemas.microsoft.com/office/drawing/2014/main" id="{CAA16A2A-7D97-B717-B37B-29CEE1BF80AB}"/>
              </a:ext>
            </a:extLst>
          </p:cNvPr>
          <p:cNvGraphicFramePr>
            <a:graphicFrameLocks noGrp="1"/>
          </p:cNvGraphicFramePr>
          <p:nvPr>
            <p:extLst>
              <p:ext uri="{D42A27DB-BD31-4B8C-83A1-F6EECF244321}">
                <p14:modId xmlns:p14="http://schemas.microsoft.com/office/powerpoint/2010/main" val="1086647118"/>
              </p:ext>
            </p:extLst>
          </p:nvPr>
        </p:nvGraphicFramePr>
        <p:xfrm>
          <a:off x="764379" y="2893328"/>
          <a:ext cx="9359900" cy="1185594"/>
        </p:xfrm>
        <a:graphic>
          <a:graphicData uri="http://schemas.openxmlformats.org/drawingml/2006/table">
            <a:tbl>
              <a:tblPr firstRow="1" bandRow="1">
                <a:tableStyleId>{5C22544A-7EE6-4342-B048-85BDC9FD1C3A}</a:tableStyleId>
              </a:tblPr>
              <a:tblGrid>
                <a:gridCol w="9359900">
                  <a:extLst>
                    <a:ext uri="{9D8B030D-6E8A-4147-A177-3AD203B41FA5}">
                      <a16:colId xmlns:a16="http://schemas.microsoft.com/office/drawing/2014/main" val="1455019217"/>
                    </a:ext>
                  </a:extLst>
                </a:gridCol>
              </a:tblGrid>
              <a:tr h="343199">
                <a:tc>
                  <a:txBody>
                    <a:bodyPr/>
                    <a:lstStyle/>
                    <a:p>
                      <a:r>
                        <a:rPr kumimoji="1" lang="ja-JP" altLang="en-US" sz="1600" dirty="0"/>
                        <a:t>ご相談時にご用意いただくもの</a:t>
                      </a:r>
                    </a:p>
                  </a:txBody>
                  <a:tcPr/>
                </a:tc>
                <a:extLst>
                  <a:ext uri="{0D108BD9-81ED-4DB2-BD59-A6C34878D82A}">
                    <a16:rowId xmlns:a16="http://schemas.microsoft.com/office/drawing/2014/main" val="2110642820"/>
                  </a:ext>
                </a:extLst>
              </a:tr>
              <a:tr h="842395">
                <a:tc>
                  <a:txBody>
                    <a:bodyPr/>
                    <a:lstStyle/>
                    <a:p>
                      <a:r>
                        <a:rPr kumimoji="1" lang="ja-JP" altLang="en-US" sz="1600" dirty="0"/>
                        <a:t>・直近の確定申告書、決算書２期分</a:t>
                      </a:r>
                      <a:endParaRPr kumimoji="1" lang="en-US" altLang="ja-JP" sz="1600" dirty="0"/>
                    </a:p>
                    <a:p>
                      <a:r>
                        <a:rPr kumimoji="1" lang="ja-JP" altLang="en-US" sz="1600" dirty="0"/>
                        <a:t>・既存借入の返済予定表</a:t>
                      </a:r>
                      <a:endParaRPr kumimoji="1" lang="en-US" altLang="ja-JP" sz="1600" dirty="0"/>
                    </a:p>
                    <a:p>
                      <a:r>
                        <a:rPr kumimoji="1" lang="ja-JP" altLang="en-US" sz="1600" dirty="0"/>
                        <a:t>・見積書（設備資金の場合）</a:t>
                      </a:r>
                    </a:p>
                  </a:txBody>
                  <a:tcPr/>
                </a:tc>
                <a:extLst>
                  <a:ext uri="{0D108BD9-81ED-4DB2-BD59-A6C34878D82A}">
                    <a16:rowId xmlns:a16="http://schemas.microsoft.com/office/drawing/2014/main" val="62278794"/>
                  </a:ext>
                </a:extLst>
              </a:tr>
            </a:tbl>
          </a:graphicData>
        </a:graphic>
      </p:graphicFrame>
      <p:graphicFrame>
        <p:nvGraphicFramePr>
          <p:cNvPr id="8" name="表 7">
            <a:extLst>
              <a:ext uri="{FF2B5EF4-FFF2-40B4-BE49-F238E27FC236}">
                <a16:creationId xmlns:a16="http://schemas.microsoft.com/office/drawing/2014/main" id="{F2F61A2C-3F5D-6BDA-705B-1A14A0340448}"/>
              </a:ext>
            </a:extLst>
          </p:cNvPr>
          <p:cNvGraphicFramePr>
            <a:graphicFrameLocks noGrp="1"/>
          </p:cNvGraphicFramePr>
          <p:nvPr>
            <p:extLst>
              <p:ext uri="{D42A27DB-BD31-4B8C-83A1-F6EECF244321}">
                <p14:modId xmlns:p14="http://schemas.microsoft.com/office/powerpoint/2010/main" val="3493834239"/>
              </p:ext>
            </p:extLst>
          </p:nvPr>
        </p:nvGraphicFramePr>
        <p:xfrm>
          <a:off x="764380" y="1952027"/>
          <a:ext cx="9359899" cy="914400"/>
        </p:xfrm>
        <a:graphic>
          <a:graphicData uri="http://schemas.openxmlformats.org/drawingml/2006/table">
            <a:tbl>
              <a:tblPr firstRow="1" bandRow="1">
                <a:tableStyleId>{5C22544A-7EE6-4342-B048-85BDC9FD1C3A}</a:tableStyleId>
              </a:tblPr>
              <a:tblGrid>
                <a:gridCol w="9359899">
                  <a:extLst>
                    <a:ext uri="{9D8B030D-6E8A-4147-A177-3AD203B41FA5}">
                      <a16:colId xmlns:a16="http://schemas.microsoft.com/office/drawing/2014/main" val="1455019217"/>
                    </a:ext>
                  </a:extLst>
                </a:gridCol>
              </a:tblGrid>
              <a:tr h="335280">
                <a:tc>
                  <a:txBody>
                    <a:bodyPr/>
                    <a:lstStyle/>
                    <a:p>
                      <a:r>
                        <a:rPr kumimoji="1" lang="ja-JP" altLang="en-US" sz="1600" dirty="0"/>
                        <a:t>融資相談から入金までの期間の目安</a:t>
                      </a:r>
                    </a:p>
                  </a:txBody>
                  <a:tcPr/>
                </a:tc>
                <a:extLst>
                  <a:ext uri="{0D108BD9-81ED-4DB2-BD59-A6C34878D82A}">
                    <a16:rowId xmlns:a16="http://schemas.microsoft.com/office/drawing/2014/main" val="2110642820"/>
                  </a:ext>
                </a:extLst>
              </a:tr>
              <a:tr h="579120">
                <a:tc>
                  <a:txBody>
                    <a:bodyPr/>
                    <a:lstStyle/>
                    <a:p>
                      <a:r>
                        <a:rPr kumimoji="1" lang="ja-JP" altLang="en-US" sz="1600" dirty="0"/>
                        <a:t>・はじめての方・・・およそ１ヶ月</a:t>
                      </a:r>
                      <a:endParaRPr kumimoji="1" lang="en-US" altLang="ja-JP" sz="1600" dirty="0"/>
                    </a:p>
                    <a:p>
                      <a:r>
                        <a:rPr kumimoji="1" lang="ja-JP" altLang="en-US" sz="1600" dirty="0"/>
                        <a:t>・借り換えの方・・・およそ３週間</a:t>
                      </a:r>
                      <a:endParaRPr kumimoji="1" lang="en-US" altLang="ja-JP" sz="1600" dirty="0"/>
                    </a:p>
                  </a:txBody>
                  <a:tcPr/>
                </a:tc>
                <a:extLst>
                  <a:ext uri="{0D108BD9-81ED-4DB2-BD59-A6C34878D82A}">
                    <a16:rowId xmlns:a16="http://schemas.microsoft.com/office/drawing/2014/main" val="62278794"/>
                  </a:ext>
                </a:extLst>
              </a:tr>
            </a:tbl>
          </a:graphicData>
        </a:graphic>
      </p:graphicFrame>
      <p:grpSp>
        <p:nvGrpSpPr>
          <p:cNvPr id="10" name="グループ化 9">
            <a:extLst>
              <a:ext uri="{FF2B5EF4-FFF2-40B4-BE49-F238E27FC236}">
                <a16:creationId xmlns:a16="http://schemas.microsoft.com/office/drawing/2014/main" id="{FD12FBF1-0556-A1F5-5C4B-1CB976C22736}"/>
              </a:ext>
            </a:extLst>
          </p:cNvPr>
          <p:cNvGrpSpPr/>
          <p:nvPr/>
        </p:nvGrpSpPr>
        <p:grpSpPr>
          <a:xfrm>
            <a:off x="1105577" y="4115217"/>
            <a:ext cx="8638923" cy="2558539"/>
            <a:chOff x="142875" y="89007"/>
            <a:chExt cx="8599658" cy="2586787"/>
          </a:xfrm>
        </p:grpSpPr>
        <p:pic>
          <p:nvPicPr>
            <p:cNvPr id="13" name="Picture 2">
              <a:extLst>
                <a:ext uri="{FF2B5EF4-FFF2-40B4-BE49-F238E27FC236}">
                  <a16:creationId xmlns:a16="http://schemas.microsoft.com/office/drawing/2014/main" id="{2E4A4397-5F57-46A2-9115-7A38D6C6A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89007"/>
              <a:ext cx="8599658" cy="25867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a:extLst>
                <a:ext uri="{FF2B5EF4-FFF2-40B4-BE49-F238E27FC236}">
                  <a16:creationId xmlns:a16="http://schemas.microsoft.com/office/drawing/2014/main" id="{BB6FFC5E-9692-62D0-44EB-308BEAD0FD9D}"/>
                </a:ext>
              </a:extLst>
            </p:cNvPr>
            <p:cNvGrpSpPr/>
            <p:nvPr/>
          </p:nvGrpSpPr>
          <p:grpSpPr>
            <a:xfrm>
              <a:off x="532691" y="476250"/>
              <a:ext cx="7820025" cy="533400"/>
              <a:chOff x="507659" y="523875"/>
              <a:chExt cx="7820025" cy="533400"/>
            </a:xfrm>
          </p:grpSpPr>
          <p:sp>
            <p:nvSpPr>
              <p:cNvPr id="15" name="正方形/長方形 14">
                <a:extLst>
                  <a:ext uri="{FF2B5EF4-FFF2-40B4-BE49-F238E27FC236}">
                    <a16:creationId xmlns:a16="http://schemas.microsoft.com/office/drawing/2014/main" id="{DD1D66BD-B11E-AB00-895E-E58DCD07C782}"/>
                  </a:ext>
                </a:extLst>
              </p:cNvPr>
              <p:cNvSpPr/>
              <p:nvPr/>
            </p:nvSpPr>
            <p:spPr>
              <a:xfrm>
                <a:off x="507659" y="523875"/>
                <a:ext cx="714375"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①</a:t>
                </a:r>
              </a:p>
            </p:txBody>
          </p:sp>
          <p:sp>
            <p:nvSpPr>
              <p:cNvPr id="16" name="正方形/長方形 15">
                <a:extLst>
                  <a:ext uri="{FF2B5EF4-FFF2-40B4-BE49-F238E27FC236}">
                    <a16:creationId xmlns:a16="http://schemas.microsoft.com/office/drawing/2014/main" id="{2C50F605-5114-8612-1C50-06756B07DA00}"/>
                  </a:ext>
                </a:extLst>
              </p:cNvPr>
              <p:cNvSpPr/>
              <p:nvPr/>
            </p:nvSpPr>
            <p:spPr>
              <a:xfrm>
                <a:off x="2155484" y="523875"/>
                <a:ext cx="714375"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②</a:t>
                </a:r>
              </a:p>
            </p:txBody>
          </p:sp>
          <p:sp>
            <p:nvSpPr>
              <p:cNvPr id="17" name="正方形/長方形 16">
                <a:extLst>
                  <a:ext uri="{FF2B5EF4-FFF2-40B4-BE49-F238E27FC236}">
                    <a16:creationId xmlns:a16="http://schemas.microsoft.com/office/drawing/2014/main" id="{9B1AC9FA-A8BA-9123-DCEA-875E40FF0787}"/>
                  </a:ext>
                </a:extLst>
              </p:cNvPr>
              <p:cNvSpPr/>
              <p:nvPr/>
            </p:nvSpPr>
            <p:spPr>
              <a:xfrm>
                <a:off x="3974759" y="523875"/>
                <a:ext cx="714375"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③</a:t>
                </a:r>
                <a:endParaRPr kumimoji="1" lang="ja-JP" altLang="en-US" sz="2400" dirty="0">
                  <a:solidFill>
                    <a:schemeClr val="tx1"/>
                  </a:solidFill>
                </a:endParaRPr>
              </a:p>
            </p:txBody>
          </p:sp>
          <p:sp>
            <p:nvSpPr>
              <p:cNvPr id="18" name="正方形/長方形 17">
                <a:extLst>
                  <a:ext uri="{FF2B5EF4-FFF2-40B4-BE49-F238E27FC236}">
                    <a16:creationId xmlns:a16="http://schemas.microsoft.com/office/drawing/2014/main" id="{6331FCAA-31C0-FC38-51EF-FCB8A3C27DE1}"/>
                  </a:ext>
                </a:extLst>
              </p:cNvPr>
              <p:cNvSpPr/>
              <p:nvPr/>
            </p:nvSpPr>
            <p:spPr>
              <a:xfrm>
                <a:off x="5870234" y="523875"/>
                <a:ext cx="714375"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④</a:t>
                </a:r>
              </a:p>
            </p:txBody>
          </p:sp>
          <p:sp>
            <p:nvSpPr>
              <p:cNvPr id="19" name="正方形/長方形 18">
                <a:extLst>
                  <a:ext uri="{FF2B5EF4-FFF2-40B4-BE49-F238E27FC236}">
                    <a16:creationId xmlns:a16="http://schemas.microsoft.com/office/drawing/2014/main" id="{4426B04E-8C08-17F1-6BC4-6A2F80219E3D}"/>
                  </a:ext>
                </a:extLst>
              </p:cNvPr>
              <p:cNvSpPr/>
              <p:nvPr/>
            </p:nvSpPr>
            <p:spPr>
              <a:xfrm>
                <a:off x="7613309" y="523875"/>
                <a:ext cx="714375"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⑤</a:t>
                </a:r>
              </a:p>
            </p:txBody>
          </p:sp>
        </p:grpSp>
      </p:grpSp>
      <p:sp>
        <p:nvSpPr>
          <p:cNvPr id="2" name="Rectangle 13">
            <a:extLst>
              <a:ext uri="{FF2B5EF4-FFF2-40B4-BE49-F238E27FC236}">
                <a16:creationId xmlns:a16="http://schemas.microsoft.com/office/drawing/2014/main" id="{A9929636-59F8-5B50-8096-77093A6605E6}"/>
              </a:ext>
            </a:extLst>
          </p:cNvPr>
          <p:cNvSpPr txBox="1">
            <a:spLocks noChangeArrowheads="1"/>
          </p:cNvSpPr>
          <p:nvPr/>
        </p:nvSpPr>
        <p:spPr bwMode="auto">
          <a:xfrm>
            <a:off x="9220055" y="186059"/>
            <a:ext cx="2736304" cy="8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E60000"/>
              </a:buClr>
              <a:buFont typeface="Osaka" charset="-128"/>
              <a:buNone/>
              <a:defRPr kumimoji="1" sz="18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a:lstStyle>
          <a:p>
            <a:pPr eaLnBrk="1" hangingPunct="1"/>
            <a:r>
              <a:rPr lang="ja-JP" altLang="en-US" sz="2000" b="1" kern="0" dirty="0">
                <a:latin typeface="+mj-lt"/>
              </a:rPr>
              <a:t>町田商工会議所</a:t>
            </a:r>
            <a:endParaRPr lang="en-US" altLang="ja-JP" sz="3200" b="1" kern="0" dirty="0">
              <a:latin typeface="+mj-lt"/>
            </a:endParaRPr>
          </a:p>
          <a:p>
            <a:pPr eaLnBrk="1" hangingPunct="1"/>
            <a:r>
              <a:rPr lang="en-US" altLang="ja-JP" sz="800" kern="0" dirty="0">
                <a:latin typeface="+mj-lt"/>
              </a:rPr>
              <a:t>The Machida Chamber of Commerce and Industry</a:t>
            </a:r>
          </a:p>
          <a:p>
            <a:pPr eaLnBrk="1" hangingPunct="1"/>
            <a:endParaRPr lang="en-US" altLang="ja-JP" sz="2400" kern="0" dirty="0">
              <a:latin typeface="+mj-lt"/>
            </a:endParaRPr>
          </a:p>
        </p:txBody>
      </p:sp>
      <p:pic>
        <p:nvPicPr>
          <p:cNvPr id="3" name="図 2" descr="アイコン&#10;&#10;自動的に生成された説明">
            <a:extLst>
              <a:ext uri="{FF2B5EF4-FFF2-40B4-BE49-F238E27FC236}">
                <a16:creationId xmlns:a16="http://schemas.microsoft.com/office/drawing/2014/main" id="{BF0BB821-2F4D-05E5-6B53-E092A0569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6767" y="212564"/>
            <a:ext cx="554608" cy="370133"/>
          </a:xfrm>
          <a:prstGeom prst="rect">
            <a:avLst/>
          </a:prstGeom>
        </p:spPr>
      </p:pic>
      <p:sp>
        <p:nvSpPr>
          <p:cNvPr id="4" name="スライド番号プレースホルダー 3">
            <a:extLst>
              <a:ext uri="{FF2B5EF4-FFF2-40B4-BE49-F238E27FC236}">
                <a16:creationId xmlns:a16="http://schemas.microsoft.com/office/drawing/2014/main" id="{B759DC7D-D116-7D95-D45A-54B9F486DDA0}"/>
              </a:ext>
            </a:extLst>
          </p:cNvPr>
          <p:cNvSpPr>
            <a:spLocks noGrp="1"/>
          </p:cNvSpPr>
          <p:nvPr>
            <p:ph type="sldNum" sz="quarter" idx="12"/>
          </p:nvPr>
        </p:nvSpPr>
        <p:spPr/>
        <p:txBody>
          <a:bodyPr/>
          <a:lstStyle/>
          <a:p>
            <a:fld id="{B273FEED-E542-4C49-8EA0-D0E88CD7E39E}" type="slidenum">
              <a:rPr kumimoji="1" lang="ja-JP" altLang="en-US" smtClean="0"/>
              <a:t>9</a:t>
            </a:fld>
            <a:endParaRPr kumimoji="1" lang="ja-JP" altLang="en-US"/>
          </a:p>
        </p:txBody>
      </p:sp>
    </p:spTree>
    <p:extLst>
      <p:ext uri="{BB962C8B-B14F-4D97-AF65-F5344CB8AC3E}">
        <p14:creationId xmlns:p14="http://schemas.microsoft.com/office/powerpoint/2010/main" val="222370375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5181</TotalTime>
  <Words>4601</Words>
  <Application>Microsoft Office PowerPoint</Application>
  <PresentationFormat>ワイド画面</PresentationFormat>
  <Paragraphs>391</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20</vt:i4>
      </vt:variant>
    </vt:vector>
  </HeadingPairs>
  <TitlesOfParts>
    <vt:vector size="33" baseType="lpstr">
      <vt:lpstr>HG丸ｺﾞｼｯｸM-PRO</vt:lpstr>
      <vt:lpstr>ＭＳ Ｐゴシック</vt:lpstr>
      <vt:lpstr>ＭＳ Ｐゴシック 本文</vt:lpstr>
      <vt:lpstr>Osaka</vt:lpstr>
      <vt:lpstr>Arial</vt:lpstr>
      <vt:lpstr>Calibri</vt:lpstr>
      <vt:lpstr>Calibri Light</vt:lpstr>
      <vt:lpstr>Century</vt:lpstr>
      <vt:lpstr>Wingdings 2</vt:lpstr>
      <vt:lpstr>HDOfficeLightV0</vt:lpstr>
      <vt:lpstr>1_HDOfficeLightV0</vt:lpstr>
      <vt:lpstr>2_HDOfficeLightV0</vt:lpstr>
      <vt:lpstr>メトロポリタン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総務部情報システム課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町田市のものづくり産業支援について</dc:title>
  <dc:creator>町田市役所</dc:creator>
  <cp:lastModifiedBy>田村 洋平</cp:lastModifiedBy>
  <cp:revision>345</cp:revision>
  <cp:lastPrinted>2023-02-15T01:21:12Z</cp:lastPrinted>
  <dcterms:created xsi:type="dcterms:W3CDTF">2018-11-12T09:35:35Z</dcterms:created>
  <dcterms:modified xsi:type="dcterms:W3CDTF">2023-02-15T01:51:21Z</dcterms:modified>
</cp:coreProperties>
</file>